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9" r:id="rId2"/>
    <p:sldMasterId id="2147484122" r:id="rId3"/>
    <p:sldMasterId id="2147484130" r:id="rId4"/>
    <p:sldMasterId id="2147484139" r:id="rId5"/>
    <p:sldMasterId id="2147484144" r:id="rId6"/>
  </p:sldMasterIdLst>
  <p:notesMasterIdLst>
    <p:notesMasterId r:id="rId47"/>
  </p:notesMasterIdLst>
  <p:handoutMasterIdLst>
    <p:handoutMasterId r:id="rId48"/>
  </p:handoutMasterIdLst>
  <p:sldIdLst>
    <p:sldId id="427" r:id="rId7"/>
    <p:sldId id="464" r:id="rId8"/>
    <p:sldId id="461" r:id="rId9"/>
    <p:sldId id="463" r:id="rId10"/>
    <p:sldId id="465" r:id="rId11"/>
    <p:sldId id="399" r:id="rId12"/>
    <p:sldId id="388" r:id="rId13"/>
    <p:sldId id="391" r:id="rId14"/>
    <p:sldId id="448" r:id="rId15"/>
    <p:sldId id="401" r:id="rId16"/>
    <p:sldId id="449" r:id="rId17"/>
    <p:sldId id="455" r:id="rId18"/>
    <p:sldId id="405" r:id="rId19"/>
    <p:sldId id="450" r:id="rId20"/>
    <p:sldId id="406" r:id="rId21"/>
    <p:sldId id="456" r:id="rId22"/>
    <p:sldId id="408" r:id="rId23"/>
    <p:sldId id="444" r:id="rId24"/>
    <p:sldId id="409" r:id="rId25"/>
    <p:sldId id="451" r:id="rId26"/>
    <p:sldId id="452" r:id="rId27"/>
    <p:sldId id="434" r:id="rId28"/>
    <p:sldId id="414" r:id="rId29"/>
    <p:sldId id="459" r:id="rId30"/>
    <p:sldId id="411" r:id="rId31"/>
    <p:sldId id="412" r:id="rId32"/>
    <p:sldId id="413" r:id="rId33"/>
    <p:sldId id="415" r:id="rId34"/>
    <p:sldId id="460" r:id="rId35"/>
    <p:sldId id="436" r:id="rId36"/>
    <p:sldId id="430" r:id="rId37"/>
    <p:sldId id="421" r:id="rId38"/>
    <p:sldId id="422" r:id="rId39"/>
    <p:sldId id="420" r:id="rId40"/>
    <p:sldId id="466" r:id="rId41"/>
    <p:sldId id="441" r:id="rId42"/>
    <p:sldId id="442" r:id="rId43"/>
    <p:sldId id="443" r:id="rId44"/>
    <p:sldId id="457" r:id="rId45"/>
    <p:sldId id="45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an Andrews" initials="" lastIdx="24" clrIdx="0"/>
  <p:cmAuthor id="1" name="Kamala Dasika" initials="" lastIdx="52"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clrMru>
    <a:srgbClr val="D4E5E2"/>
    <a:srgbClr val="D45A5D"/>
    <a:srgbClr val="CB7684"/>
    <a:srgbClr val="AED4CF"/>
    <a:srgbClr val="8893B4"/>
    <a:srgbClr val="D9D9E5"/>
    <a:srgbClr val="D3EAE6"/>
    <a:srgbClr val="4ABDAA"/>
    <a:srgbClr val="58C6B8"/>
    <a:srgbClr val="47AB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47" autoAdjust="0"/>
    <p:restoredTop sz="89871" autoAdjust="0"/>
  </p:normalViewPr>
  <p:slideViewPr>
    <p:cSldViewPr snapToGrid="0" snapToObjects="1">
      <p:cViewPr varScale="1">
        <p:scale>
          <a:sx n="95" d="100"/>
          <a:sy n="95" d="100"/>
        </p:scale>
        <p:origin x="-104" y="-1512"/>
      </p:cViewPr>
      <p:guideLst>
        <p:guide orient="horz" pos="1620"/>
        <p:guide pos="2880"/>
      </p:guideLst>
    </p:cSldViewPr>
  </p:slideViewPr>
  <p:notesTextViewPr>
    <p:cViewPr>
      <p:scale>
        <a:sx n="95" d="100"/>
        <a:sy n="95" d="100"/>
      </p:scale>
      <p:origin x="0" y="0"/>
    </p:cViewPr>
  </p:notesTextViewPr>
  <p:sorterViewPr>
    <p:cViewPr>
      <p:scale>
        <a:sx n="80" d="100"/>
        <a:sy n="80"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3/15/17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3/15/17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58399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i="1" dirty="0" smtClean="0"/>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The PCF platform provides integration and automation on both sides of this line we’re calling</a:t>
            </a:r>
            <a:r>
              <a:rPr lang="en-US" sz="1200" kern="1200" baseline="0" dirty="0" smtClean="0">
                <a:solidFill>
                  <a:schemeClr val="tx1"/>
                </a:solidFill>
                <a:effectLst/>
                <a:latin typeface="+mn-lt"/>
                <a:ea typeface="+mn-ea"/>
                <a:cs typeface="+mn-cs"/>
              </a:rPr>
              <a:t> the value line</a:t>
            </a:r>
            <a:r>
              <a:rPr lang="en-US" sz="1200" kern="1200" dirty="0" smtClean="0">
                <a:solidFill>
                  <a:schemeClr val="tx1"/>
                </a:solidFill>
                <a:effectLst/>
                <a:latin typeface="+mn-lt"/>
                <a:ea typeface="+mn-ea"/>
                <a:cs typeface="+mn-cs"/>
              </a:rPr>
              <a:t> to help IT ops focus </a:t>
            </a:r>
            <a:r>
              <a:rPr lang="en-US" sz="1200" b="1" i="1" kern="1200" dirty="0" smtClean="0">
                <a:solidFill>
                  <a:schemeClr val="tx1"/>
                </a:solidFill>
                <a:effectLst/>
                <a:latin typeface="+mn-lt"/>
                <a:ea typeface="+mn-ea"/>
                <a:cs typeface="+mn-cs"/>
              </a:rPr>
              <a:t>their</a:t>
            </a:r>
            <a:r>
              <a:rPr lang="en-US" sz="1200" kern="1200" dirty="0" smtClean="0">
                <a:solidFill>
                  <a:schemeClr val="tx1"/>
                </a:solidFill>
                <a:effectLst/>
                <a:latin typeface="+mn-lt"/>
                <a:ea typeface="+mn-ea"/>
                <a:cs typeface="+mn-cs"/>
              </a:rPr>
              <a:t> resources where they can maximize the strategic impact of their org.</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From Our POV: Everything on </a:t>
            </a:r>
            <a:r>
              <a:rPr lang="en-US" sz="1200" b="1" kern="1200" dirty="0" smtClean="0">
                <a:solidFill>
                  <a:schemeClr val="tx1"/>
                </a:solidFill>
                <a:effectLst/>
                <a:latin typeface="+mn-lt"/>
                <a:ea typeface="+mn-ea"/>
                <a:cs typeface="+mn-cs"/>
              </a:rPr>
              <a:t>top of value line, that is YOUR apps and how quickly YOU</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can get them out there is what brings maximum value to your business</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i="1" dirty="0" smtClean="0"/>
              <a:t>You are </a:t>
            </a:r>
            <a:r>
              <a:rPr lang="en-US" dirty="0" smtClean="0"/>
              <a:t>Improving</a:t>
            </a:r>
            <a:r>
              <a:rPr lang="en-US" baseline="0" dirty="0" smtClean="0"/>
              <a:t> </a:t>
            </a:r>
            <a:r>
              <a:rPr lang="en-US" dirty="0" smtClean="0"/>
              <a:t>Developer Velocity</a:t>
            </a:r>
            <a:r>
              <a:rPr lang="en-US" baseline="0" dirty="0" smtClean="0"/>
              <a:t> and business satisfaction, </a:t>
            </a:r>
            <a:r>
              <a:rPr lang="en-US" sz="1200" i="1" dirty="0" smtClean="0"/>
              <a:t>{point top left}</a:t>
            </a:r>
            <a:endParaRPr lang="en-US" baseline="0" dirty="0" smtClean="0"/>
          </a:p>
          <a:p>
            <a:pPr marL="0" indent="0">
              <a:buFont typeface="Arial"/>
              <a:buNone/>
            </a:pPr>
            <a:r>
              <a:rPr lang="en-US" baseline="0" dirty="0" smtClean="0"/>
              <a:t>You benefit from b</a:t>
            </a:r>
            <a:r>
              <a:rPr lang="en-US" dirty="0" smtClean="0"/>
              <a:t>etter Uptime, improved MTTR, improved admin-server ratio</a:t>
            </a:r>
            <a:r>
              <a:rPr lang="en-US" baseline="0" dirty="0" smtClean="0"/>
              <a:t> and reduce the impact of breakages. These are the things that are most visible to the business and external teams </a:t>
            </a:r>
            <a:r>
              <a:rPr lang="en-US" sz="1200" i="1" dirty="0" smtClean="0"/>
              <a:t>{point top right}</a:t>
            </a:r>
            <a:endParaRPr lang="en-US" dirty="0" smtClean="0"/>
          </a:p>
          <a:p>
            <a:pPr marL="0" indent="0">
              <a:buFont typeface="Arial"/>
              <a:buNone/>
            </a:pPr>
            <a:r>
              <a:rPr lang="en-US" sz="1800" i="1" dirty="0" smtClean="0"/>
              <a:t>{point below line}</a:t>
            </a:r>
          </a:p>
          <a:p>
            <a:pPr marL="0" indent="0">
              <a:buFont typeface="Arial"/>
              <a:buNone/>
            </a:pPr>
            <a:r>
              <a:rPr lang="en-US" sz="1800" dirty="0" smtClean="0"/>
              <a:t>And</a:t>
            </a:r>
            <a:r>
              <a:rPr lang="en-US" sz="1800" baseline="0" dirty="0" smtClean="0"/>
              <a:t> down here, below the line is where we have spent a lot of time on automation so you don</a:t>
            </a:r>
            <a:r>
              <a:rPr lang="uk-UA" sz="1800" baseline="0" dirty="0" smtClean="0"/>
              <a:t>’</a:t>
            </a:r>
            <a:r>
              <a:rPr lang="en-US" sz="1800" baseline="0" dirty="0" smtClean="0"/>
              <a:t>t have to. </a:t>
            </a:r>
            <a:r>
              <a:rPr lang="en-US" sz="1200" kern="1200" dirty="0" smtClean="0">
                <a:solidFill>
                  <a:schemeClr val="tx1"/>
                </a:solidFill>
                <a:effectLst/>
                <a:latin typeface="+mn-lt"/>
                <a:ea typeface="+mn-ea"/>
                <a:cs typeface="+mn-cs"/>
              </a:rPr>
              <a:t>Everything  </a:t>
            </a:r>
            <a:r>
              <a:rPr lang="en-US" sz="1200" b="1" kern="1200" dirty="0" smtClean="0">
                <a:solidFill>
                  <a:schemeClr val="tx1"/>
                </a:solidFill>
                <a:effectLst/>
                <a:latin typeface="+mn-lt"/>
                <a:ea typeface="+mn-ea"/>
                <a:cs typeface="+mn-cs"/>
              </a:rPr>
              <a:t>below is very important, but ultimately non-differentiating </a:t>
            </a:r>
            <a:r>
              <a:rPr lang="en-US" sz="1200" kern="1200" dirty="0" smtClean="0">
                <a:solidFill>
                  <a:schemeClr val="tx1"/>
                </a:solidFill>
                <a:effectLst/>
                <a:latin typeface="+mn-lt"/>
                <a:ea typeface="+mn-ea"/>
                <a:cs typeface="+mn-cs"/>
              </a:rPr>
              <a:t>to you and your business. No CEO ever said “great job managing those Operating systems”. </a:t>
            </a:r>
            <a:endParaRPr lang="en-US" sz="18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Unfortunately, Most of the Ops teams live down here, stuck, trying to build that automation on a</a:t>
            </a:r>
            <a:r>
              <a:rPr lang="en-US" baseline="0" dirty="0" smtClean="0"/>
              <a:t> p</a:t>
            </a:r>
            <a:r>
              <a:rPr lang="en-US" dirty="0" smtClean="0"/>
              <a:t>er app and per BU basis (below</a:t>
            </a:r>
            <a:r>
              <a:rPr lang="en-US" baseline="0" dirty="0" smtClean="0"/>
              <a:t> the line)</a:t>
            </a:r>
            <a:r>
              <a:rPr lang="en-US" dirty="0" smtClean="0"/>
              <a:t>. But the real value is actually up here and here and ops</a:t>
            </a:r>
            <a:r>
              <a:rPr lang="en-US" baseline="0" dirty="0" smtClean="0"/>
              <a:t> teams are making herculean efforts to make a mark here (top of line)</a:t>
            </a:r>
            <a:r>
              <a:rPr lang="en-US" dirty="0" smtClean="0"/>
              <a:t>. Do you agree ? (ask</a:t>
            </a:r>
            <a:r>
              <a:rPr lang="en-US" baseline="0" dirty="0" smtClean="0"/>
              <a:t> the VP if they agree and see if how they view the world)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11</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take a closer look at the platform starting with how Ops can helps support  </a:t>
            </a:r>
            <a:r>
              <a:rPr lang="en-US" sz="1200" b="1" kern="1200" dirty="0" smtClean="0">
                <a:solidFill>
                  <a:schemeClr val="tx1"/>
                </a:solidFill>
                <a:effectLst/>
                <a:latin typeface="+mn-lt"/>
                <a:ea typeface="+mn-ea"/>
                <a:cs typeface="+mn-cs"/>
              </a:rPr>
              <a:t>Developer Velocity</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12</a:t>
            </a:fld>
            <a:endParaRPr lang="en-US"/>
          </a:p>
        </p:txBody>
      </p:sp>
    </p:spTree>
    <p:extLst>
      <p:ext uri="{BB962C8B-B14F-4D97-AF65-F5344CB8AC3E}">
        <p14:creationId xmlns:p14="http://schemas.microsoft.com/office/powerpoint/2010/main" val="8600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fontAlgn="base"/>
            <a:r>
              <a:rPr lang="en-US" sz="1200" kern="1200" dirty="0" smtClean="0">
                <a:solidFill>
                  <a:schemeClr val="tx1"/>
                </a:solidFill>
                <a:effectLst/>
                <a:latin typeface="+mn-lt"/>
                <a:ea typeface="+mn-ea"/>
                <a:cs typeface="+mn-cs"/>
              </a:rPr>
              <a:t>Because the Platform supports a number of </a:t>
            </a:r>
            <a:r>
              <a:rPr lang="en-US" sz="1200" b="1" kern="1200" dirty="0" smtClean="0">
                <a:solidFill>
                  <a:schemeClr val="tx1"/>
                </a:solidFill>
                <a:effectLst/>
                <a:latin typeface="+mn-lt"/>
                <a:ea typeface="+mn-ea"/>
                <a:cs typeface="+mn-cs"/>
              </a:rPr>
              <a:t>languages and frameworks</a:t>
            </a:r>
            <a:r>
              <a:rPr lang="en-US" sz="1200" kern="1200" dirty="0" smtClean="0">
                <a:solidFill>
                  <a:schemeClr val="tx1"/>
                </a:solidFill>
                <a:effectLst/>
                <a:latin typeface="+mn-lt"/>
                <a:ea typeface="+mn-ea"/>
                <a:cs typeface="+mn-cs"/>
              </a:rPr>
              <a:t>.  Ops no longer prepares special app stacks</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configurations</a:t>
            </a:r>
          </a:p>
          <a:p>
            <a:pPr lvl="1" fontAlgn="base"/>
            <a:r>
              <a:rPr lang="en-US" sz="1200" b="1" kern="1200" dirty="0" smtClean="0">
                <a:solidFill>
                  <a:schemeClr val="tx1"/>
                </a:solidFill>
                <a:effectLst/>
                <a:latin typeface="+mn-lt"/>
                <a:ea typeface="+mn-ea"/>
                <a:cs typeface="+mn-cs"/>
              </a:rPr>
              <a:t>With just 1 platform, ops can easily provide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the flexibility</a:t>
            </a:r>
            <a:r>
              <a:rPr lang="en-US" sz="1200" kern="1200" dirty="0" smtClean="0">
                <a:solidFill>
                  <a:schemeClr val="tx1"/>
                </a:solidFill>
                <a:effectLst/>
                <a:latin typeface="+mn-lt"/>
                <a:ea typeface="+mn-ea"/>
                <a:cs typeface="+mn-cs"/>
              </a:rPr>
              <a:t> to use the languages of choice, and the same experience across all of them while </a:t>
            </a:r>
            <a:r>
              <a:rPr lang="en-US" sz="1200" b="1" kern="1200" dirty="0" smtClean="0">
                <a:solidFill>
                  <a:schemeClr val="tx1"/>
                </a:solidFill>
                <a:effectLst/>
                <a:latin typeface="+mn-lt"/>
                <a:ea typeface="+mn-ea"/>
                <a:cs typeface="+mn-cs"/>
              </a:rPr>
              <a:t>greatly reducing IT complexity</a:t>
            </a:r>
            <a:r>
              <a:rPr lang="en-US" sz="1200" kern="1200" dirty="0" smtClean="0">
                <a:solidFill>
                  <a:schemeClr val="tx1"/>
                </a:solidFill>
                <a:effectLst/>
                <a:latin typeface="+mn-lt"/>
                <a:ea typeface="+mn-ea"/>
                <a:cs typeface="+mn-cs"/>
              </a:rPr>
              <a:t>.</a:t>
            </a:r>
          </a:p>
          <a:p>
            <a:pPr lvl="1" fontAlgn="base"/>
            <a:r>
              <a:rPr lang="en-US" sz="1200" b="1" kern="1200" dirty="0" smtClean="0">
                <a:solidFill>
                  <a:schemeClr val="tx1"/>
                </a:solidFill>
                <a:effectLst/>
                <a:latin typeface="+mn-lt"/>
                <a:ea typeface="+mn-ea"/>
                <a:cs typeface="+mn-cs"/>
              </a:rPr>
              <a:t>Environments can be made immediately available through self service with </a:t>
            </a:r>
            <a:r>
              <a:rPr lang="en-US" sz="1200" kern="1200" dirty="0" smtClean="0">
                <a:solidFill>
                  <a:schemeClr val="tx1"/>
                </a:solidFill>
                <a:effectLst/>
                <a:latin typeface="+mn-lt"/>
                <a:ea typeface="+mn-ea"/>
                <a:cs typeface="+mn-cs"/>
              </a:rPr>
              <a:t>the right policies applied the second developers need it.</a:t>
            </a:r>
          </a:p>
          <a:p>
            <a:pPr lvl="1" fontAlgn="base"/>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simply push their app “</a:t>
            </a:r>
            <a:r>
              <a:rPr lang="en-US" sz="1200" b="1" kern="1200" dirty="0" err="1" smtClean="0">
                <a:solidFill>
                  <a:schemeClr val="tx1"/>
                </a:solidFill>
                <a:effectLst/>
                <a:latin typeface="+mn-lt"/>
                <a:ea typeface="+mn-ea"/>
                <a:cs typeface="+mn-cs"/>
              </a:rPr>
              <a:t>cf</a:t>
            </a:r>
            <a:r>
              <a:rPr lang="en-US" sz="1200" b="1" kern="1200" dirty="0" smtClean="0">
                <a:solidFill>
                  <a:schemeClr val="tx1"/>
                </a:solidFill>
                <a:effectLst/>
                <a:latin typeface="+mn-lt"/>
                <a:ea typeface="+mn-ea"/>
                <a:cs typeface="+mn-cs"/>
              </a:rPr>
              <a:t> push”</a:t>
            </a:r>
            <a:r>
              <a:rPr lang="en-US" sz="1200" kern="1200" dirty="0" smtClean="0">
                <a:solidFill>
                  <a:schemeClr val="tx1"/>
                </a:solidFill>
                <a:effectLst/>
                <a:latin typeface="+mn-lt"/>
                <a:ea typeface="+mn-ea"/>
                <a:cs typeface="+mn-cs"/>
              </a:rPr>
              <a:t> either via command line or IDE. The platform </a:t>
            </a:r>
            <a:r>
              <a:rPr lang="en-US" sz="1200" b="1" kern="1200" dirty="0" smtClean="0">
                <a:solidFill>
                  <a:schemeClr val="tx1"/>
                </a:solidFill>
                <a:effectLst/>
                <a:latin typeface="+mn-lt"/>
                <a:ea typeface="+mn-ea"/>
                <a:cs typeface="+mn-cs"/>
              </a:rPr>
              <a:t>detects what kind of app </a:t>
            </a:r>
            <a:r>
              <a:rPr lang="en-US" sz="1200" kern="1200" dirty="0" smtClean="0">
                <a:solidFill>
                  <a:schemeClr val="tx1"/>
                </a:solidFill>
                <a:effectLst/>
                <a:latin typeface="+mn-lt"/>
                <a:ea typeface="+mn-ea"/>
                <a:cs typeface="+mn-cs"/>
              </a:rPr>
              <a:t>it is, provisions the resources and runs your app in a container -  no waiting.  Those resources  like embedded webserver, the app configurations, the service connections that the app is bound to, are all bundled into what we call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Ops teams can curate and customize 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to ensure developers are on the most secure and up to date versions. </a:t>
            </a:r>
          </a:p>
          <a:p>
            <a:pPr lvl="1" fontAlgn="base"/>
            <a:endParaRPr lang="en-US" sz="12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&lt;optional: if you know the </a:t>
            </a:r>
            <a:r>
              <a:rPr lang="en-US" sz="1200" b="1" kern="1200" dirty="0" err="1" smtClean="0">
                <a:solidFill>
                  <a:schemeClr val="tx1"/>
                </a:solidFill>
                <a:effectLst/>
                <a:latin typeface="+mn-lt"/>
                <a:ea typeface="+mn-ea"/>
                <a:cs typeface="+mn-cs"/>
              </a:rPr>
              <a:t>devs</a:t>
            </a:r>
            <a:r>
              <a:rPr lang="en-US" sz="1200" b="1" kern="1200" dirty="0" smtClean="0">
                <a:solidFill>
                  <a:schemeClr val="tx1"/>
                </a:solidFill>
                <a:effectLst/>
                <a:latin typeface="+mn-lt"/>
                <a:ea typeface="+mn-ea"/>
                <a:cs typeface="+mn-cs"/>
              </a:rPr>
              <a:t> want to use </a:t>
            </a:r>
            <a:r>
              <a:rPr lang="en-US" sz="1200" b="1" kern="1200" dirty="0" err="1" smtClean="0">
                <a:solidFill>
                  <a:schemeClr val="tx1"/>
                </a:solidFill>
                <a:effectLst/>
                <a:latin typeface="+mn-lt"/>
                <a:ea typeface="+mn-ea"/>
                <a:cs typeface="+mn-cs"/>
              </a:rPr>
              <a:t>Docker</a:t>
            </a:r>
            <a:r>
              <a:rPr lang="en-US" sz="1200" b="1" kern="1200" dirty="0" smtClean="0">
                <a:solidFill>
                  <a:schemeClr val="tx1"/>
                </a:solidFill>
                <a:effectLst/>
                <a:latin typeface="+mn-lt"/>
                <a:ea typeface="+mn-ea"/>
                <a:cs typeface="+mn-cs"/>
              </a:rPr>
              <a:t>&gt;</a:t>
            </a:r>
            <a:endParaRPr lang="en-US" sz="12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PCF also runs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is basically a container</a:t>
            </a:r>
            <a:r>
              <a:rPr lang="en-US" sz="1200" kern="1200" baseline="0" dirty="0" smtClean="0">
                <a:solidFill>
                  <a:schemeClr val="tx1"/>
                </a:solidFill>
                <a:effectLst/>
                <a:latin typeface="+mn-lt"/>
                <a:ea typeface="+mn-ea"/>
                <a:cs typeface="+mn-cs"/>
              </a:rPr>
              <a:t> format and is “packaging and a </a:t>
            </a:r>
            <a:r>
              <a:rPr lang="en-US" sz="1200" kern="1200" baseline="0" dirty="0" err="1" smtClean="0">
                <a:solidFill>
                  <a:schemeClr val="tx1"/>
                </a:solidFill>
                <a:effectLst/>
                <a:latin typeface="+mn-lt"/>
                <a:ea typeface="+mn-ea"/>
                <a:cs typeface="+mn-cs"/>
              </a:rPr>
              <a:t>subystem</a:t>
            </a:r>
            <a:r>
              <a:rPr lang="en-US" sz="1200" kern="1200" baseline="0" dirty="0" smtClean="0">
                <a:solidFill>
                  <a:schemeClr val="tx1"/>
                </a:solidFill>
                <a:effectLst/>
                <a:latin typeface="+mn-lt"/>
                <a:ea typeface="+mn-ea"/>
                <a:cs typeface="+mn-cs"/>
              </a:rPr>
              <a:t>” concern.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by itself is not a platform and has limited value on its own. If Developers want to use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can now leverage the built in Pivotal Cloud Foundry platform capabilities that we will talk about shortly to run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This doesn’t mean that developers should pull together a random set of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and magically get orchestration and management. We see developers building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images from their continuous integration processes. From</a:t>
            </a:r>
            <a:r>
              <a:rPr lang="en-US" sz="1200" kern="1200" baseline="0" dirty="0" smtClean="0">
                <a:solidFill>
                  <a:schemeClr val="tx1"/>
                </a:solidFill>
                <a:effectLst/>
                <a:latin typeface="+mn-lt"/>
                <a:ea typeface="+mn-ea"/>
                <a:cs typeface="+mn-cs"/>
              </a:rPr>
              <a:t> our POV its just about </a:t>
            </a:r>
            <a:r>
              <a:rPr lang="en-US" sz="1200" kern="1200" dirty="0" smtClean="0">
                <a:solidFill>
                  <a:schemeClr val="tx1"/>
                </a:solidFill>
                <a:effectLst/>
                <a:latin typeface="+mn-lt"/>
                <a:ea typeface="+mn-ea"/>
                <a:cs typeface="+mn-cs"/>
              </a:rPr>
              <a:t>offering an alternate mechanism for deploying code that’s independent of</a:t>
            </a:r>
            <a:r>
              <a:rPr lang="en-US" sz="1200" kern="1200" baseline="0" dirty="0" smtClean="0">
                <a:solidFill>
                  <a:schemeClr val="tx1"/>
                </a:solidFill>
                <a:effectLst/>
                <a:latin typeface="+mn-lt"/>
                <a:ea typeface="+mn-ea"/>
                <a:cs typeface="+mn-cs"/>
              </a:rPr>
              <a:t> container formats </a:t>
            </a:r>
            <a:r>
              <a:rPr lang="en-US" sz="1200" kern="1200" dirty="0" smtClean="0">
                <a:solidFill>
                  <a:schemeClr val="tx1"/>
                </a:solidFill>
                <a:effectLst/>
                <a:latin typeface="+mn-lt"/>
                <a:ea typeface="+mn-ea"/>
                <a:cs typeface="+mn-cs"/>
              </a:rPr>
              <a:t>so that developers continue to have flexibility.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13</a:t>
            </a:fld>
            <a:endParaRPr lang="en-US"/>
          </a:p>
        </p:txBody>
      </p:sp>
    </p:spTree>
    <p:extLst>
      <p:ext uri="{BB962C8B-B14F-4D97-AF65-F5344CB8AC3E}">
        <p14:creationId xmlns:p14="http://schemas.microsoft.com/office/powerpoint/2010/main" val="259559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dirty="0"/>
              <a:t>PCF delivers the complete </a:t>
            </a:r>
            <a:r>
              <a:rPr lang="en-US" dirty="0" err="1"/>
              <a:t>Microservices</a:t>
            </a:r>
            <a:r>
              <a:rPr lang="en-US" dirty="0"/>
              <a:t> framework on the platform via Spring Boot and Cloud</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boot is a great scaffolding for developers to churn out applications.</a:t>
            </a:r>
            <a:r>
              <a:rPr lang="en-US" baseline="0" dirty="0" smtClean="0"/>
              <a:t> But </a:t>
            </a:r>
            <a:r>
              <a:rPr lang="en-US" baseline="0" dirty="0" err="1" smtClean="0"/>
              <a:t>m</a:t>
            </a:r>
            <a:r>
              <a:rPr lang="en-US" dirty="0" err="1" smtClean="0"/>
              <a:t>icroservices</a:t>
            </a:r>
            <a:r>
              <a:rPr lang="en-US" dirty="0" smtClean="0"/>
              <a:t> is not just  a developer concern.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all of the operational tasks necessary run </a:t>
            </a:r>
            <a:r>
              <a:rPr lang="en-US" dirty="0" err="1" smtClean="0"/>
              <a:t>microservices</a:t>
            </a:r>
            <a:r>
              <a:rPr lang="en-US" dirty="0" smtClean="0"/>
              <a:t> are to function correctly, that’s non trivial.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Spring Cloud Services based</a:t>
            </a:r>
            <a:r>
              <a:rPr lang="en-US" baseline="0" dirty="0" smtClean="0"/>
              <a:t> on the Netflix OSS components - </a:t>
            </a:r>
            <a:r>
              <a:rPr lang="en-US" dirty="0" smtClean="0"/>
              <a:t>provides solutions to some of the more commonly encountered challenges and operational overheads when building distributed systems with </a:t>
            </a:r>
            <a:r>
              <a:rPr lang="en-US" dirty="0" err="1" smtClean="0"/>
              <a:t>microservices</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know which services exist? There is service registry.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does one keep them highly available and mitigate cascading service failures? There is Circuit breaker.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do you keep configuration centralized and uniform across scaled</a:t>
            </a:r>
            <a:r>
              <a:rPr lang="en-US" baseline="0" dirty="0" smtClean="0"/>
              <a:t> out services?</a:t>
            </a:r>
            <a:r>
              <a:rPr lang="en-US" dirty="0" smtClean="0"/>
              <a:t> There’s Configuration</a:t>
            </a:r>
            <a:r>
              <a:rPr lang="en-US" baseline="0" dirty="0" smtClean="0"/>
              <a:t> manager.</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have distributed sessions to store web session data.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PCF these capabilities are available from day-1 because it  is pre-wired into the </a:t>
            </a:r>
            <a:r>
              <a:rPr lang="en-US" dirty="0" err="1" smtClean="0"/>
              <a:t>platfrom</a:t>
            </a:r>
            <a:r>
              <a:rPr lang="en-US" dirty="0" smtClean="0"/>
              <a:t>. Its purpose built for distributed, horizontally scalable application architectures. There are lots of platforms out there, but to date,  none of them are including these services as part of the platform package. </a:t>
            </a:r>
          </a:p>
        </p:txBody>
      </p:sp>
    </p:spTree>
    <p:extLst>
      <p:ext uri="{BB962C8B-B14F-4D97-AF65-F5344CB8AC3E}">
        <p14:creationId xmlns:p14="http://schemas.microsoft.com/office/powerpoint/2010/main" val="2112210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Services are pre-packaged for simple consumption</a:t>
            </a:r>
            <a:r>
              <a:rPr lang="en-US" dirty="0" smtClean="0"/>
              <a:t> on the platform </a:t>
            </a:r>
          </a:p>
          <a:p>
            <a:r>
              <a:rPr lang="en-US" dirty="0" err="1" smtClean="0"/>
              <a:t>Devs</a:t>
            </a:r>
            <a:r>
              <a:rPr lang="en-US" dirty="0" smtClean="0"/>
              <a:t> get Easy access to supporting services for their apps  </a:t>
            </a:r>
          </a:p>
          <a:p>
            <a:r>
              <a:rPr lang="en-US" dirty="0" smtClean="0"/>
              <a:t>Services</a:t>
            </a:r>
            <a:r>
              <a:rPr lang="en-US" baseline="0" dirty="0" smtClean="0"/>
              <a:t> can be selected from many different offerings and c</a:t>
            </a:r>
            <a:r>
              <a:rPr lang="en-US" dirty="0" smtClean="0"/>
              <a:t>onsumed through our built in marketplace that can be</a:t>
            </a:r>
            <a:r>
              <a:rPr lang="en-US" baseline="0" dirty="0" smtClean="0"/>
              <a:t> managed and curated by Ops</a:t>
            </a:r>
            <a:r>
              <a:rPr lang="en-US" dirty="0" smtClean="0"/>
              <a:t>. </a:t>
            </a:r>
          </a:p>
          <a:p>
            <a:pPr marL="171450" indent="-171450">
              <a:buFont typeface="Arial"/>
              <a:buChar char="•"/>
            </a:pPr>
            <a:r>
              <a:rPr lang="en-US" dirty="0" smtClean="0"/>
              <a:t>Single Sign On, Continuous integration service, Spring Cloud services,</a:t>
            </a:r>
            <a:r>
              <a:rPr lang="en-US" baseline="0" dirty="0" smtClean="0"/>
              <a:t> </a:t>
            </a:r>
            <a:r>
              <a:rPr lang="en-US" dirty="0" smtClean="0"/>
              <a:t>data services, partner services, etc.</a:t>
            </a:r>
          </a:p>
          <a:p>
            <a:r>
              <a:rPr lang="en-US" dirty="0" smtClean="0"/>
              <a:t>The</a:t>
            </a:r>
            <a:r>
              <a:rPr lang="en-US" baseline="0" dirty="0" smtClean="0"/>
              <a:t> </a:t>
            </a:r>
            <a:r>
              <a:rPr lang="en-US" b="1" dirty="0" smtClean="0"/>
              <a:t>Provisioning,</a:t>
            </a:r>
            <a:r>
              <a:rPr lang="en-US" b="1" baseline="0" dirty="0" smtClean="0"/>
              <a:t> the </a:t>
            </a:r>
            <a:r>
              <a:rPr lang="en-US" b="1" dirty="0" smtClean="0"/>
              <a:t>full lifecycle and the</a:t>
            </a:r>
            <a:r>
              <a:rPr lang="en-US" b="1" baseline="0" dirty="0" smtClean="0"/>
              <a:t> Availability</a:t>
            </a:r>
            <a:r>
              <a:rPr lang="en-US" b="1" dirty="0" smtClean="0"/>
              <a:t> </a:t>
            </a:r>
            <a:r>
              <a:rPr lang="en-US" dirty="0" smtClean="0"/>
              <a:t>of the services is </a:t>
            </a:r>
            <a:r>
              <a:rPr lang="en-US" b="1" dirty="0" smtClean="0"/>
              <a:t>all managed through PCF </a:t>
            </a:r>
          </a:p>
          <a:p>
            <a:r>
              <a:rPr lang="en-US" baseline="0" dirty="0" smtClean="0"/>
              <a:t>And operators </a:t>
            </a:r>
            <a:r>
              <a:rPr lang="en-US" b="1" baseline="0" dirty="0" smtClean="0"/>
              <a:t>have </a:t>
            </a:r>
            <a:r>
              <a:rPr lang="en-US" b="1" dirty="0" smtClean="0"/>
              <a:t>Common access control and audit trails</a:t>
            </a:r>
            <a:r>
              <a:rPr lang="en-US" dirty="0" smtClean="0"/>
              <a:t> across the breadth of services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apps need</a:t>
            </a:r>
            <a:r>
              <a:rPr lang="en-US" baseline="0" dirty="0" smtClean="0"/>
              <a:t> a</a:t>
            </a:r>
            <a:r>
              <a:rPr lang="en-US" dirty="0" smtClean="0"/>
              <a:t>ccess to existing data services that are not part of the platform</a:t>
            </a:r>
            <a:r>
              <a:rPr lang="en-US" baseline="0" dirty="0" smtClean="0"/>
              <a:t> </a:t>
            </a:r>
            <a:r>
              <a:rPr lang="en-US" dirty="0" smtClean="0"/>
              <a:t>like e.g. Oracle DB,</a:t>
            </a:r>
            <a:r>
              <a:rPr lang="en-US" baseline="0" dirty="0" smtClean="0"/>
              <a:t> that</a:t>
            </a:r>
            <a:r>
              <a:rPr lang="uk-UA" baseline="0" dirty="0" smtClean="0"/>
              <a:t>’</a:t>
            </a:r>
            <a:r>
              <a:rPr lang="en-US" baseline="0" dirty="0" smtClean="0"/>
              <a:t>s possible as well.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1537748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far we</a:t>
            </a:r>
            <a:r>
              <a:rPr lang="en-US" sz="1200" kern="1200" baseline="0" dirty="0" smtClean="0">
                <a:solidFill>
                  <a:schemeClr val="tx1"/>
                </a:solidFill>
                <a:effectLst/>
                <a:latin typeface="+mn-lt"/>
                <a:ea typeface="+mn-ea"/>
                <a:cs typeface="+mn-cs"/>
              </a:rPr>
              <a:t> have covered how Ops can </a:t>
            </a:r>
            <a:r>
              <a:rPr lang="en-US" sz="1200" kern="1200" dirty="0" smtClean="0">
                <a:solidFill>
                  <a:schemeClr val="tx1"/>
                </a:solidFill>
                <a:effectLst/>
                <a:latin typeface="+mn-lt"/>
                <a:ea typeface="+mn-ea"/>
                <a:cs typeface="+mn-cs"/>
              </a:rPr>
              <a:t>easily provide the developers what they need to build the applications, let’s talk about deployment and beyond.</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89176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Continuous delivery is key to iterative development process</a:t>
            </a:r>
            <a:r>
              <a:rPr lang="en-US" sz="1200" kern="1200" dirty="0" smtClean="0">
                <a:solidFill>
                  <a:schemeClr val="tx1"/>
                </a:solidFill>
                <a:effectLst/>
                <a:latin typeface="+mn-lt"/>
                <a:ea typeface="+mn-ea"/>
                <a:cs typeface="+mn-cs"/>
              </a:rPr>
              <a:t> and CI/CD tools provide the </a:t>
            </a:r>
            <a:r>
              <a:rPr lang="en-US" sz="1200" b="1" kern="1200" dirty="0" smtClean="0">
                <a:solidFill>
                  <a:schemeClr val="tx1"/>
                </a:solidFill>
                <a:effectLst/>
                <a:latin typeface="+mn-lt"/>
                <a:ea typeface="+mn-ea"/>
                <a:cs typeface="+mn-cs"/>
              </a:rPr>
              <a:t>framework for delivery process with transparency between </a:t>
            </a:r>
            <a:r>
              <a:rPr lang="en-US" sz="1200" b="1" kern="1200" dirty="0" err="1" smtClean="0">
                <a:solidFill>
                  <a:schemeClr val="tx1"/>
                </a:solidFill>
                <a:effectLst/>
                <a:latin typeface="+mn-lt"/>
                <a:ea typeface="+mn-ea"/>
                <a:cs typeface="+mn-cs"/>
              </a:rPr>
              <a:t>Dev</a:t>
            </a:r>
            <a:r>
              <a:rPr lang="en-US" sz="1200" b="1" kern="1200" dirty="0" smtClean="0">
                <a:solidFill>
                  <a:schemeClr val="tx1"/>
                </a:solidFill>
                <a:effectLst/>
                <a:latin typeface="+mn-lt"/>
                <a:ea typeface="+mn-ea"/>
                <a:cs typeface="+mn-cs"/>
              </a:rPr>
              <a:t> and Ops. </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First platform built assuming CD as the prime directive. The platform</a:t>
            </a:r>
            <a:r>
              <a:rPr lang="en-US" sz="1800" b="1" i="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integrates tools and automates processes</a:t>
            </a:r>
            <a:r>
              <a:rPr lang="en-US" sz="1200" kern="1200" dirty="0" smtClean="0">
                <a:solidFill>
                  <a:schemeClr val="tx1"/>
                </a:solidFill>
                <a:effectLst/>
                <a:latin typeface="+mn-lt"/>
                <a:ea typeface="+mn-ea"/>
                <a:cs typeface="+mn-cs"/>
              </a:rPr>
              <a:t> for full app lifecycle from testing to builds and deployment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provides a </a:t>
            </a:r>
          </a:p>
          <a:p>
            <a:pPr lvl="1"/>
            <a:r>
              <a:rPr lang="en-US" sz="1200" b="1" kern="1200" dirty="0" smtClean="0">
                <a:solidFill>
                  <a:schemeClr val="tx1"/>
                </a:solidFill>
                <a:effectLst/>
                <a:latin typeface="+mn-lt"/>
                <a:ea typeface="+mn-ea"/>
                <a:cs typeface="+mn-cs"/>
              </a:rPr>
              <a:t>consistent API to automate deployments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standard tooling for all apps</a:t>
            </a:r>
            <a:r>
              <a:rPr lang="en-US" sz="1200" kern="1200" dirty="0" smtClean="0">
                <a:solidFill>
                  <a:schemeClr val="tx1"/>
                </a:solidFill>
                <a:effectLst/>
                <a:latin typeface="+mn-lt"/>
                <a:ea typeface="+mn-ea"/>
                <a:cs typeface="+mn-cs"/>
              </a:rPr>
              <a:t> with </a:t>
            </a:r>
          </a:p>
          <a:p>
            <a:pPr lvl="1"/>
            <a:r>
              <a:rPr lang="en-US" sz="1200" kern="1200" dirty="0" smtClean="0">
                <a:solidFill>
                  <a:schemeClr val="tx1"/>
                </a:solidFill>
                <a:effectLst/>
                <a:latin typeface="+mn-lt"/>
                <a:ea typeface="+mn-ea"/>
                <a:cs typeface="+mn-cs"/>
              </a:rPr>
              <a:t>C</a:t>
            </a:r>
            <a:r>
              <a:rPr lang="en-US" sz="1200" b="1" kern="1200" dirty="0" smtClean="0">
                <a:solidFill>
                  <a:schemeClr val="tx1"/>
                </a:solidFill>
                <a:effectLst/>
                <a:latin typeface="+mn-lt"/>
                <a:ea typeface="+mn-ea"/>
                <a:cs typeface="+mn-cs"/>
              </a:rPr>
              <a:t>ommits from many teams rolling into production </a:t>
            </a:r>
            <a:r>
              <a:rPr lang="en-US" sz="1200" kern="1200" dirty="0" smtClean="0">
                <a:solidFill>
                  <a:schemeClr val="tx1"/>
                </a:solidFill>
                <a:effectLst/>
                <a:latin typeface="+mn-lt"/>
                <a:ea typeface="+mn-ea"/>
                <a:cs typeface="+mn-cs"/>
              </a:rPr>
              <a:t>hosted </a:t>
            </a:r>
            <a:r>
              <a:rPr lang="en-US" sz="1200" kern="1200" dirty="0" err="1" smtClean="0">
                <a:solidFill>
                  <a:schemeClr val="tx1"/>
                </a:solidFill>
                <a:effectLst/>
                <a:latin typeface="+mn-lt"/>
                <a:ea typeface="+mn-ea"/>
                <a:cs typeface="+mn-cs"/>
              </a:rPr>
              <a:t>env</a:t>
            </a:r>
            <a:r>
              <a:rPr lang="en-US" sz="1200" kern="1200" dirty="0" smtClean="0">
                <a:solidFill>
                  <a:schemeClr val="tx1"/>
                </a:solidFill>
                <a:effectLst/>
                <a:latin typeface="+mn-lt"/>
                <a:ea typeface="+mn-ea"/>
                <a:cs typeface="+mn-cs"/>
              </a:rPr>
              <a:t> as </a:t>
            </a:r>
            <a:r>
              <a:rPr lang="en-US" sz="1200" b="1" kern="1200" dirty="0" smtClean="0">
                <a:solidFill>
                  <a:schemeClr val="tx1"/>
                </a:solidFill>
                <a:effectLst/>
                <a:latin typeface="+mn-lt"/>
                <a:ea typeface="+mn-ea"/>
                <a:cs typeface="+mn-cs"/>
              </a:rPr>
              <a:t>fast as possible with safety</a:t>
            </a:r>
            <a:endParaRPr lang="en-US" sz="1200" kern="1200" dirty="0" smtClean="0">
              <a:solidFill>
                <a:schemeClr val="tx1"/>
              </a:solidFill>
              <a:effectLst/>
              <a:latin typeface="+mn-lt"/>
              <a:ea typeface="+mn-ea"/>
              <a:cs typeface="+mn-cs"/>
            </a:endParaRPr>
          </a:p>
          <a:p>
            <a:pPr lvl="0"/>
            <a:r>
              <a:rPr lang="en-US" sz="1200" kern="1200" dirty="0" err="1" smtClean="0">
                <a:solidFill>
                  <a:schemeClr val="tx1"/>
                </a:solidFill>
                <a:effectLst/>
                <a:latin typeface="+mn-lt"/>
                <a:ea typeface="+mn-ea"/>
                <a:cs typeface="+mn-cs"/>
              </a:rPr>
              <a:t>GitLab</a:t>
            </a:r>
            <a:r>
              <a:rPr lang="en-US" sz="1200" kern="1200" dirty="0" smtClean="0">
                <a:solidFill>
                  <a:schemeClr val="tx1"/>
                </a:solidFill>
                <a:effectLst/>
                <a:latin typeface="+mn-lt"/>
                <a:ea typeface="+mn-ea"/>
                <a:cs typeface="+mn-cs"/>
              </a:rPr>
              <a:t>, Jenkins and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can also be installed on and managed by Pivotal Cloud Foundry, which makes it even quicker and easier to get these platforms up and running.</a:t>
            </a:r>
          </a:p>
          <a:p>
            <a:pPr lvl="1"/>
            <a:endParaRPr lang="en-US" sz="1200" b="1"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r>
              <a:rPr lang="en-US" sz="1200" b="1" kern="1200" dirty="0" err="1" smtClean="0">
                <a:solidFill>
                  <a:schemeClr val="tx1"/>
                </a:solidFill>
                <a:effectLst/>
                <a:latin typeface="+mn-lt"/>
                <a:ea typeface="+mn-ea"/>
                <a:cs typeface="+mn-cs"/>
              </a:rPr>
              <a:t>Gitab</a:t>
            </a:r>
            <a:r>
              <a:rPr lang="en-US" sz="1200" kern="1200" dirty="0" smtClean="0">
                <a:solidFill>
                  <a:schemeClr val="tx1"/>
                </a:solidFill>
                <a:effectLst/>
                <a:latin typeface="+mn-lt"/>
                <a:ea typeface="+mn-ea"/>
                <a:cs typeface="+mn-cs"/>
              </a:rPr>
              <a:t> - Source control product using GIT that includes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repository management, code reviews, issue tracking, wikis , etc. We provide a managed solution, including automated deployment, configuration, scaling &amp; upgrade (via Ops Manager)  with persisted data and configuration. Not required to be an expert in </a:t>
            </a:r>
            <a:r>
              <a:rPr lang="en-US" sz="1200" kern="1200" dirty="0" err="1" smtClean="0">
                <a:solidFill>
                  <a:schemeClr val="tx1"/>
                </a:solidFill>
                <a:effectLst/>
                <a:latin typeface="+mn-lt"/>
                <a:ea typeface="+mn-ea"/>
                <a:cs typeface="+mn-cs"/>
              </a:rPr>
              <a:t>Git</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Jenkins</a:t>
            </a:r>
            <a:r>
              <a:rPr lang="en-US" sz="1200" kern="1200" dirty="0" smtClean="0">
                <a:solidFill>
                  <a:schemeClr val="tx1"/>
                </a:solidFill>
                <a:effectLst/>
                <a:latin typeface="+mn-lt"/>
                <a:ea typeface="+mn-ea"/>
                <a:cs typeface="+mn-cs"/>
              </a:rPr>
              <a:t> - #1 CI tool, 8 years old. Includes the core open source Jenkins technology with advanced enterprise features developed by </a:t>
            </a:r>
            <a:r>
              <a:rPr lang="en-US" sz="1200" kern="1200" dirty="0" err="1" smtClean="0">
                <a:solidFill>
                  <a:schemeClr val="tx1"/>
                </a:solidFill>
                <a:effectLst/>
                <a:latin typeface="+mn-lt"/>
                <a:ea typeface="+mn-ea"/>
                <a:cs typeface="+mn-cs"/>
              </a:rPr>
              <a:t>CloudBees</a:t>
            </a:r>
            <a:r>
              <a:rPr lang="en-US" sz="1200" kern="1200" dirty="0" smtClean="0">
                <a:solidFill>
                  <a:schemeClr val="tx1"/>
                </a:solidFill>
                <a:effectLst/>
                <a:latin typeface="+mn-lt"/>
                <a:ea typeface="+mn-ea"/>
                <a:cs typeface="+mn-cs"/>
              </a:rPr>
              <a:t>. CB provides professional technical support for Jenkins and 1000+ open source community Jenkins plugins.  One click install and scale w/ PCF Ops manager, integrated authentication with PCF UAA to provide single sign-on and support for role-based authentication and authorization </a:t>
            </a:r>
          </a:p>
          <a:p>
            <a:r>
              <a:rPr lang="en-US" sz="1200" b="1" kern="1200" dirty="0" err="1" smtClean="0">
                <a:solidFill>
                  <a:schemeClr val="tx1"/>
                </a:solidFill>
                <a:effectLst/>
                <a:latin typeface="+mn-lt"/>
                <a:ea typeface="+mn-ea"/>
                <a:cs typeface="+mn-cs"/>
              </a:rPr>
              <a:t>JFrog</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 -  Automate all aspects of artifact management using REST API. Powerful enterprise features and fine grained permissions. Advanced security and reliability features control access to artifacts, where they’re deployed and supports large load bursts with extremely high </a:t>
            </a:r>
            <a:r>
              <a:rPr lang="en-US" sz="1200" kern="1200" dirty="0" err="1" smtClean="0">
                <a:solidFill>
                  <a:schemeClr val="tx1"/>
                </a:solidFill>
                <a:effectLst/>
                <a:latin typeface="+mn-lt"/>
                <a:ea typeface="+mn-ea"/>
                <a:cs typeface="+mn-cs"/>
              </a:rPr>
              <a:t>concurrency+data</a:t>
            </a:r>
            <a:r>
              <a:rPr lang="en-US" sz="1200" kern="1200" dirty="0" smtClean="0">
                <a:solidFill>
                  <a:schemeClr val="tx1"/>
                </a:solidFill>
                <a:effectLst/>
                <a:latin typeface="+mn-lt"/>
                <a:ea typeface="+mn-ea"/>
                <a:cs typeface="+mn-cs"/>
              </a:rPr>
              <a:t> integrity. Can serve as internal &amp; private </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registry access. Push button deployment , automated upgrades via PCF Ops Manager, with persisted data and configuration. Not required to be an expert in </a:t>
            </a:r>
            <a:r>
              <a:rPr lang="en-US" sz="1200" kern="1200" dirty="0" err="1" smtClean="0">
                <a:solidFill>
                  <a:schemeClr val="tx1"/>
                </a:solidFill>
                <a:effectLst/>
                <a:latin typeface="+mn-lt"/>
                <a:ea typeface="+mn-ea"/>
                <a:cs typeface="+mn-cs"/>
              </a:rPr>
              <a:t>JFrog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Artifactory</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US" sz="1200" b="1" kern="1200" dirty="0" smtClean="0">
                <a:solidFill>
                  <a:schemeClr val="tx1"/>
                </a:solidFill>
                <a:effectLst/>
                <a:latin typeface="+mn-lt"/>
                <a:ea typeface="+mn-ea"/>
                <a:cs typeface="+mn-cs"/>
              </a:rPr>
              <a:t>Development, Test, QA and Production are all on the same platform with bit for bit consistent environments that are just logical groupings of access control for the various roles.</a:t>
            </a:r>
            <a:endParaRPr lang="en-US"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t>
            </a:r>
            <a:r>
              <a:rPr lang="en-US" dirty="0" smtClean="0"/>
              <a:t>hrough </a:t>
            </a:r>
            <a:r>
              <a:rPr lang="en-US" dirty="0" err="1" smtClean="0"/>
              <a:t>env</a:t>
            </a:r>
            <a:r>
              <a:rPr lang="en-US" dirty="0" smtClean="0"/>
              <a:t> variables</a:t>
            </a:r>
            <a:r>
              <a:rPr lang="en-US" baseline="0" dirty="0" smtClean="0"/>
              <a:t> and</a:t>
            </a:r>
            <a:r>
              <a:rPr lang="en-US" dirty="0" smtClean="0"/>
              <a:t> through spring cloud </a:t>
            </a:r>
            <a:r>
              <a:rPr lang="en-US" dirty="0" err="1" smtClean="0"/>
              <a:t>config</a:t>
            </a:r>
            <a:r>
              <a:rPr lang="en-US" dirty="0" smtClean="0"/>
              <a:t>, e</a:t>
            </a:r>
            <a:r>
              <a:rPr lang="en-US" sz="1200" b="1" kern="1200" dirty="0" smtClean="0">
                <a:solidFill>
                  <a:schemeClr val="tx1"/>
                </a:solidFill>
                <a:effectLst/>
                <a:latin typeface="+mn-lt"/>
                <a:ea typeface="+mn-ea"/>
                <a:cs typeface="+mn-cs"/>
              </a:rPr>
              <a:t>nvironment specific configurations and external dependencies can be injected for</a:t>
            </a:r>
            <a:r>
              <a:rPr lang="en-US" sz="1200" b="1" kern="1200" baseline="0" dirty="0" smtClean="0">
                <a:solidFill>
                  <a:schemeClr val="tx1"/>
                </a:solidFill>
                <a:effectLst/>
                <a:latin typeface="+mn-lt"/>
                <a:ea typeface="+mn-ea"/>
                <a:cs typeface="+mn-cs"/>
              </a:rPr>
              <a:t> each application instance to </a:t>
            </a:r>
            <a:r>
              <a:rPr lang="en-US" sz="1200" b="0" kern="1200" baseline="0" dirty="0" smtClean="0">
                <a:solidFill>
                  <a:schemeClr val="tx1"/>
                </a:solidFill>
                <a:effectLst/>
                <a:latin typeface="+mn-lt"/>
                <a:ea typeface="+mn-ea"/>
                <a:cs typeface="+mn-cs"/>
              </a:rPr>
              <a:t>c</a:t>
            </a:r>
            <a:r>
              <a:rPr lang="en-US" dirty="0" smtClean="0"/>
              <a:t>onsistently and seamlessly move</a:t>
            </a:r>
            <a:r>
              <a:rPr lang="en-US" baseline="0" dirty="0" smtClean="0"/>
              <a:t> through each stage</a:t>
            </a:r>
            <a:r>
              <a:rPr lang="en-US" dirty="0" smtClean="0"/>
              <a:t>. This</a:t>
            </a:r>
            <a:r>
              <a:rPr lang="en-US" baseline="0" dirty="0" smtClean="0"/>
              <a:t> also ensures that </a:t>
            </a:r>
            <a:r>
              <a:rPr lang="en-US" sz="1200" kern="1200" dirty="0" smtClean="0">
                <a:solidFill>
                  <a:schemeClr val="tx1"/>
                </a:solidFill>
                <a:effectLst/>
                <a:latin typeface="+mn-lt"/>
                <a:ea typeface="+mn-ea"/>
                <a:cs typeface="+mn-cs"/>
              </a:rPr>
              <a:t>all the apps are promoted with the same process.</a:t>
            </a:r>
            <a:r>
              <a:rPr lang="en-US" sz="1200" kern="1200" baseline="0" dirty="0" smtClean="0">
                <a:solidFill>
                  <a:schemeClr val="tx1"/>
                </a:solidFill>
                <a:effectLst/>
                <a:latin typeface="+mn-lt"/>
                <a:ea typeface="+mn-ea"/>
                <a:cs typeface="+mn-cs"/>
              </a:rPr>
              <a:t> This is automatically enforced </a:t>
            </a:r>
            <a:r>
              <a:rPr lang="en-US" sz="1200" kern="1200" dirty="0" smtClean="0">
                <a:solidFill>
                  <a:schemeClr val="tx1"/>
                </a:solidFill>
                <a:effectLst/>
                <a:latin typeface="+mn-lt"/>
                <a:ea typeface="+mn-ea"/>
                <a:cs typeface="+mn-cs"/>
              </a:rPr>
              <a:t>throughout</a:t>
            </a:r>
            <a:r>
              <a:rPr lang="en-US" sz="1200" kern="1200" baseline="0" dirty="0" smtClean="0">
                <a:solidFill>
                  <a:schemeClr val="tx1"/>
                </a:solidFill>
                <a:effectLst/>
                <a:latin typeface="+mn-lt"/>
                <a:ea typeface="+mn-ea"/>
                <a:cs typeface="+mn-cs"/>
              </a:rPr>
              <a:t> the lifecycle in</a:t>
            </a:r>
            <a:r>
              <a:rPr lang="en-US" sz="1200" kern="1200" dirty="0" smtClean="0">
                <a:solidFill>
                  <a:schemeClr val="tx1"/>
                </a:solidFill>
                <a:effectLst/>
                <a:latin typeface="+mn-lt"/>
                <a:ea typeface="+mn-ea"/>
                <a:cs typeface="+mn-cs"/>
              </a:rPr>
              <a:t>to prod </a:t>
            </a:r>
            <a:r>
              <a:rPr lang="en-US" sz="1200" kern="1200" baseline="0" dirty="0" smtClean="0">
                <a:solidFill>
                  <a:schemeClr val="tx1"/>
                </a:solidFill>
                <a:effectLst/>
                <a:latin typeface="+mn-lt"/>
                <a:ea typeface="+mn-ea"/>
                <a:cs typeface="+mn-cs"/>
              </a:rPr>
              <a:t>consistently (without having to write recipes and scripts). This really </a:t>
            </a:r>
            <a:r>
              <a:rPr lang="en-US" sz="1200" kern="1200" dirty="0" smtClean="0">
                <a:solidFill>
                  <a:schemeClr val="tx1"/>
                </a:solidFill>
                <a:effectLst/>
                <a:latin typeface="+mn-lt"/>
                <a:ea typeface="+mn-ea"/>
                <a:cs typeface="+mn-cs"/>
              </a:rPr>
              <a:t>reduces breaks/bugs due to configuration drift. No</a:t>
            </a:r>
            <a:r>
              <a:rPr lang="en-US" sz="1200" kern="1200" baseline="0" dirty="0" smtClean="0">
                <a:solidFill>
                  <a:schemeClr val="tx1"/>
                </a:solidFill>
                <a:effectLst/>
                <a:latin typeface="+mn-lt"/>
                <a:ea typeface="+mn-ea"/>
                <a:cs typeface="+mn-cs"/>
              </a:rPr>
              <a:t> more “but it works on my machine”. </a:t>
            </a:r>
          </a:p>
          <a:p>
            <a:pPr algn="l"/>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-------------------Notes on the partner and SCS  products for in case of further discussion-------------------</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Spring Cloud </a:t>
            </a:r>
            <a:r>
              <a:rPr lang="en-US" sz="1200" b="1" kern="1200" dirty="0" err="1" smtClean="0">
                <a:solidFill>
                  <a:schemeClr val="tx1"/>
                </a:solidFill>
                <a:effectLst/>
                <a:latin typeface="+mn-lt"/>
                <a:ea typeface="+mn-ea"/>
                <a:cs typeface="+mn-cs"/>
              </a:rPr>
              <a:t>Config</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provides server and client-side support for externalized configuration in a distributed system. With the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you have a central place to manage external properties for applications across all environments. The concepts on both client and server map identically to the </a:t>
            </a:r>
            <a:r>
              <a:rPr lang="en-US" sz="1200" kern="1200" dirty="0" err="1" smtClean="0">
                <a:solidFill>
                  <a:schemeClr val="tx1"/>
                </a:solidFill>
                <a:effectLst/>
                <a:latin typeface="+mn-lt"/>
                <a:ea typeface="+mn-ea"/>
                <a:cs typeface="+mn-cs"/>
              </a:rPr>
              <a:t>SpringEnvironment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PropertySource</a:t>
            </a:r>
            <a:r>
              <a:rPr lang="en-US" sz="1200" kern="1200" dirty="0" smtClean="0">
                <a:solidFill>
                  <a:schemeClr val="tx1"/>
                </a:solidFill>
                <a:effectLst/>
                <a:latin typeface="+mn-lt"/>
                <a:ea typeface="+mn-ea"/>
                <a:cs typeface="+mn-cs"/>
              </a:rPr>
              <a:t> abstractions, so they fit very well with Spring applications, but can be used with any application running in any language. As an application moves through the deployment pipeline from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to test and into production you can manage the configuration between those environments and be certain that applications have everything they need to run when they migrate. </a:t>
            </a:r>
          </a:p>
        </p:txBody>
      </p:sp>
      <p:sp>
        <p:nvSpPr>
          <p:cNvPr id="4" name="Slide Number Placeholder 3"/>
          <p:cNvSpPr>
            <a:spLocks noGrp="1"/>
          </p:cNvSpPr>
          <p:nvPr>
            <p:ph type="sldNum" sz="quarter" idx="10"/>
          </p:nvPr>
        </p:nvSpPr>
        <p:spPr/>
        <p:txBody>
          <a:bodyPr/>
          <a:lstStyle/>
          <a:p>
            <a:fld id="{9BEDBE90-FDBE-A44D-9062-5A5D1585D5B8}" type="slidenum">
              <a:rPr lang="en-US" smtClean="0"/>
              <a:t>18</a:t>
            </a:fld>
            <a:endParaRPr lang="en-US"/>
          </a:p>
        </p:txBody>
      </p:sp>
    </p:spTree>
    <p:extLst>
      <p:ext uri="{BB962C8B-B14F-4D97-AF65-F5344CB8AC3E}">
        <p14:creationId xmlns:p14="http://schemas.microsoft.com/office/powerpoint/2010/main" val="419535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previous generations of tools leave a lot of  burden on operators. To minimize the number of handoffs and human effort E</a:t>
            </a:r>
            <a:r>
              <a:rPr lang="en-US" sz="1200" b="1" kern="1200" dirty="0" smtClean="0">
                <a:solidFill>
                  <a:schemeClr val="tx1"/>
                </a:solidFill>
                <a:effectLst/>
                <a:latin typeface="+mn-lt"/>
                <a:ea typeface="+mn-ea"/>
                <a:cs typeface="+mn-cs"/>
              </a:rPr>
              <a:t>verything to manage the app is built in to the platform</a:t>
            </a:r>
            <a:r>
              <a:rPr lang="en-US" sz="1200" kern="1200" dirty="0" smtClean="0">
                <a:solidFill>
                  <a:schemeClr val="tx1"/>
                </a:solidFill>
                <a:effectLst/>
                <a:latin typeface="+mn-lt"/>
                <a:ea typeface="+mn-ea"/>
                <a:cs typeface="+mn-cs"/>
              </a:rPr>
              <a:t> - all the pesky details of getting the app into prod, securing, patching and keeping it available.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PCF provides an </a:t>
            </a:r>
            <a:r>
              <a:rPr lang="en-US" sz="1200" b="1" kern="1200" dirty="0" smtClean="0">
                <a:solidFill>
                  <a:schemeClr val="tx1"/>
                </a:solidFill>
                <a:effectLst/>
                <a:latin typeface="+mn-lt"/>
                <a:ea typeface="+mn-ea"/>
                <a:cs typeface="+mn-cs"/>
              </a:rPr>
              <a:t>abstraction layer t</a:t>
            </a:r>
            <a:r>
              <a:rPr lang="en-US" sz="1200" kern="1200" dirty="0" smtClean="0">
                <a:solidFill>
                  <a:schemeClr val="tx1"/>
                </a:solidFill>
                <a:effectLst/>
                <a:latin typeface="+mn-lt"/>
                <a:ea typeface="+mn-ea"/>
                <a:cs typeface="+mn-cs"/>
              </a:rPr>
              <a:t>hat allow you to scale out with application containers as the unit (not the VMs). So…You will no longer need to know which VM or where your app container is running because PCF surfaces visibility at the app layer and not through infrastructure constructs like VMs. </a:t>
            </a:r>
            <a:r>
              <a:rPr lang="en-US" sz="1200" b="1" kern="1200" dirty="0" smtClean="0">
                <a:solidFill>
                  <a:schemeClr val="tx1"/>
                </a:solidFill>
                <a:effectLst/>
                <a:latin typeface="+mn-lt"/>
                <a:ea typeface="+mn-ea"/>
                <a:cs typeface="+mn-cs"/>
              </a:rPr>
              <a:t>The instance of your app is the primitive that PCF uses.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Roles and Identity: </a:t>
            </a:r>
            <a:r>
              <a:rPr lang="en-US" sz="1200" kern="1200" dirty="0" smtClean="0">
                <a:solidFill>
                  <a:schemeClr val="tx1"/>
                </a:solidFill>
                <a:effectLst/>
                <a:latin typeface="+mn-lt"/>
                <a:ea typeface="+mn-ea"/>
                <a:cs typeface="+mn-cs"/>
              </a:rPr>
              <a:t>Policy enforcement and role based access to platform resources are all integrated and can be set. Using our SSO service,  operator overhead of enabling security for apps is drastically reduced</a:t>
            </a:r>
            <a:r>
              <a:rPr lang="en-US" dirty="0" smtClean="0">
                <a:effectLst/>
              </a:rPr>
              <a:t> because it</a:t>
            </a:r>
            <a:r>
              <a:rPr lang="uk-UA" dirty="0" smtClean="0">
                <a:effectLst/>
              </a:rPr>
              <a:t>’</a:t>
            </a:r>
            <a:r>
              <a:rPr lang="en-US" dirty="0" smtClean="0">
                <a:effectLst/>
              </a:rPr>
              <a:t>s</a:t>
            </a:r>
            <a:r>
              <a:rPr lang="en-US" baseline="0" dirty="0" smtClean="0">
                <a:effectLst/>
              </a:rPr>
              <a:t> a 1 time setup instead of an app by app effort.</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Metrics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log aggregation and health management</a:t>
            </a:r>
            <a:r>
              <a:rPr lang="en-US" sz="1200" kern="1200" dirty="0" smtClean="0">
                <a:solidFill>
                  <a:schemeClr val="tx1"/>
                </a:solidFill>
                <a:effectLst/>
                <a:latin typeface="+mn-lt"/>
                <a:ea typeface="+mn-ea"/>
                <a:cs typeface="+mn-cs"/>
              </a:rPr>
              <a:t> needed for the resiliency</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Instant horizontal scaling; </a:t>
            </a:r>
            <a:r>
              <a:rPr lang="en-US" sz="1200" kern="1200" dirty="0" err="1" smtClean="0">
                <a:solidFill>
                  <a:schemeClr val="tx1"/>
                </a:solidFill>
                <a:effectLst/>
                <a:latin typeface="+mn-lt"/>
                <a:ea typeface="+mn-ea"/>
                <a:cs typeface="+mn-cs"/>
              </a:rPr>
              <a:t>autoscale</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Dynamic load balancing and routing</a:t>
            </a:r>
            <a:r>
              <a:rPr lang="en-US" sz="1200" kern="1200" dirty="0" smtClean="0">
                <a:solidFill>
                  <a:schemeClr val="tx1"/>
                </a:solidFill>
                <a:effectLst/>
                <a:latin typeface="+mn-lt"/>
                <a:ea typeface="+mn-ea"/>
                <a:cs typeface="+mn-cs"/>
              </a:rPr>
              <a:t>: support  for instant horizontal scaling</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Fast, no </a:t>
            </a:r>
            <a:r>
              <a:rPr lang="en-US" sz="1200" b="1" kern="1200" dirty="0" smtClean="0">
                <a:solidFill>
                  <a:schemeClr val="tx1"/>
                </a:solidFill>
                <a:effectLst/>
                <a:latin typeface="+mn-lt"/>
                <a:ea typeface="+mn-ea"/>
                <a:cs typeface="+mn-cs"/>
              </a:rPr>
              <a:t>downtime updates</a:t>
            </a:r>
            <a:r>
              <a:rPr lang="en-US" sz="1200" kern="1200" dirty="0" smtClean="0">
                <a:solidFill>
                  <a:schemeClr val="tx1"/>
                </a:solidFill>
                <a:effectLst/>
                <a:latin typeface="+mn-lt"/>
                <a:ea typeface="+mn-ea"/>
                <a:cs typeface="+mn-cs"/>
              </a:rPr>
              <a:t> of your app w/ blue-green deployments (scroll to see optional notes section below) </a:t>
            </a:r>
            <a:endParaRPr lang="en-US" sz="1800" kern="1200" dirty="0" smtClean="0">
              <a:solidFill>
                <a:schemeClr val="tx1"/>
              </a:solidFill>
              <a:effectLst/>
              <a:latin typeface="+mn-lt"/>
              <a:ea typeface="+mn-ea"/>
              <a:cs typeface="+mn-cs"/>
            </a:endParaRPr>
          </a:p>
          <a:p>
            <a:pPr marL="0" marR="0" lvl="0" indent="0" algn="l" defTabSz="457200" rtl="0" eaLnBrk="1" fontAlgn="base"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Security</a:t>
            </a:r>
            <a:r>
              <a:rPr lang="en-US" sz="1200" kern="1200" dirty="0" smtClean="0">
                <a:solidFill>
                  <a:schemeClr val="tx1"/>
                </a:solidFill>
                <a:effectLst/>
                <a:latin typeface="+mn-lt"/>
                <a:ea typeface="+mn-ea"/>
                <a:cs typeface="+mn-cs"/>
              </a:rPr>
              <a:t>: Security is not a once-and-done endeavor. Treatment of security is broad and ubiquitous to the entire platform.</a:t>
            </a:r>
            <a:r>
              <a:rPr lang="en-US" sz="1200" kern="1200" baseline="0" dirty="0" smtClean="0">
                <a:solidFill>
                  <a:schemeClr val="tx1"/>
                </a:solidFill>
                <a:effectLst/>
                <a:latin typeface="+mn-lt"/>
                <a:ea typeface="+mn-ea"/>
                <a:cs typeface="+mn-cs"/>
              </a:rPr>
              <a:t> </a:t>
            </a:r>
            <a:r>
              <a:rPr lang="en-US" dirty="0" smtClean="0"/>
              <a:t>With Pivotal</a:t>
            </a:r>
            <a:r>
              <a:rPr lang="en-US" baseline="0" dirty="0" smtClean="0"/>
              <a:t> Cloud Foundry, </a:t>
            </a:r>
            <a:r>
              <a:rPr lang="en-US" b="1" dirty="0" smtClean="0"/>
              <a:t>every VM in your datacenter can</a:t>
            </a:r>
            <a:r>
              <a:rPr lang="en-US" b="1" baseline="0" dirty="0" smtClean="0"/>
              <a:t> be repaved automatically </a:t>
            </a:r>
            <a:r>
              <a:rPr lang="en-US" b="1" dirty="0" smtClean="0"/>
              <a:t>from a known good state </a:t>
            </a:r>
            <a:r>
              <a:rPr lang="en-US" dirty="0" smtClean="0"/>
              <a:t>every few hours. Vulnerable Operating Systems and application stacks can</a:t>
            </a:r>
            <a:r>
              <a:rPr lang="en-US" baseline="0" dirty="0" smtClean="0"/>
              <a:t> be repaired</a:t>
            </a:r>
            <a:r>
              <a:rPr lang="en-US" dirty="0" smtClean="0"/>
              <a:t> consistently within </a:t>
            </a:r>
            <a:r>
              <a:rPr lang="en-US" b="1" dirty="0" smtClean="0"/>
              <a:t>just</a:t>
            </a:r>
            <a:r>
              <a:rPr lang="en-US" dirty="0" smtClean="0"/>
              <a:t> </a:t>
            </a:r>
            <a:r>
              <a:rPr lang="en-US" b="1" dirty="0" smtClean="0"/>
              <a:t>hours</a:t>
            </a:r>
            <a:r>
              <a:rPr lang="en-US" dirty="0" smtClean="0"/>
              <a:t> of the patch becoming available. And</a:t>
            </a:r>
            <a:r>
              <a:rPr lang="en-US" baseline="0" dirty="0" smtClean="0"/>
              <a:t> this can be done</a:t>
            </a:r>
            <a:r>
              <a:rPr lang="en-US" dirty="0" smtClean="0"/>
              <a:t> </a:t>
            </a:r>
            <a:r>
              <a:rPr lang="en-US" b="1" dirty="0" smtClean="0"/>
              <a:t>without application downtime.</a:t>
            </a:r>
            <a:r>
              <a:rPr lang="en-US" dirty="0" smtClean="0"/>
              <a:t> </a:t>
            </a:r>
            <a:r>
              <a:rPr lang="en-US" sz="1200" kern="1200" dirty="0" smtClean="0">
                <a:solidFill>
                  <a:schemeClr val="tx1"/>
                </a:solidFill>
                <a:effectLst/>
                <a:latin typeface="+mn-lt"/>
                <a:ea typeface="+mn-ea"/>
                <a:cs typeface="+mn-cs"/>
              </a:rPr>
              <a:t>We could spend a whole session on just this one topic. </a:t>
            </a:r>
            <a:endParaRPr lang="en-US" b="1" dirty="0" smtClean="0"/>
          </a:p>
          <a:p>
            <a:pPr lvl="0" fontAlgn="base"/>
            <a:endParaRPr lang="en-US" sz="12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3"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1971478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&lt;OPTIONAL&gt; We could spend a whole session on just this one topic. </a:t>
            </a:r>
            <a:endParaRPr lang="en-US" b="1" dirty="0" smtClean="0"/>
          </a:p>
          <a:p>
            <a:pPr lvl="0" fontAlgn="base"/>
            <a:r>
              <a:rPr lang="en-US" sz="1200" kern="1200" dirty="0" smtClean="0">
                <a:solidFill>
                  <a:schemeClr val="tx1"/>
                </a:solidFill>
                <a:effectLst/>
                <a:latin typeface="+mn-lt"/>
                <a:ea typeface="+mn-ea"/>
                <a:cs typeface="+mn-cs"/>
              </a:rPr>
              <a:t> But to cover a few highlights: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Protection from security threats is done by  </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Architecting the platform to minimize network surface area with a limited number of contact points with the public internet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isolating customer applications and data in containers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encrypting connections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Applying admin configurable security controls like rules to prevent system access from external networks and within internal components</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Simplified vulnerability management, patch management which we’ll see more of later.</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Prevents possible denial of service attacks through resource starvation.</a:t>
            </a:r>
            <a:endParaRPr lang="en-US" sz="1800" kern="1200" dirty="0" smtClean="0">
              <a:solidFill>
                <a:schemeClr val="tx1"/>
              </a:solidFill>
              <a:effectLst/>
              <a:latin typeface="+mn-lt"/>
              <a:ea typeface="+mn-ea"/>
              <a:cs typeface="+mn-cs"/>
            </a:endParaRPr>
          </a:p>
          <a:p>
            <a:pPr lvl="2" fontAlgn="base"/>
            <a:r>
              <a:rPr lang="en-US" sz="1800" kern="1200" baseline="0" dirty="0" smtClean="0">
                <a:solidFill>
                  <a:schemeClr val="tx1"/>
                </a:solidFill>
                <a:effectLst/>
                <a:latin typeface="+mn-lt"/>
                <a:ea typeface="+mn-ea"/>
                <a:cs typeface="+mn-cs"/>
              </a:rPr>
              <a:t>T</a:t>
            </a:r>
            <a:r>
              <a:rPr lang="en-US" baseline="0" dirty="0" smtClean="0"/>
              <a:t>he platform makes it radically </a:t>
            </a:r>
            <a:r>
              <a:rPr lang="en-US" b="1" baseline="0" dirty="0" smtClean="0"/>
              <a:t>easier to do the right things that prevent vulnerabilities </a:t>
            </a:r>
            <a:r>
              <a:rPr lang="en-US" baseline="0" dirty="0" smtClean="0"/>
              <a:t>that are caused by leaked/misused credentials, misconfigured or Unpatched software.</a:t>
            </a:r>
          </a:p>
          <a:p>
            <a:pPr lvl="2" fontAlgn="base"/>
            <a:r>
              <a:rPr lang="en-US" baseline="0" dirty="0" smtClean="0"/>
              <a:t>It prevents delays due to well intentioned, but rigid processes – which ironically allow the threat to persist in the environment for a long time even after it is detected.</a:t>
            </a: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general, the Platform focus on automation &amp; abstraction simplifies governance throughout app lifecycle making it a repeatable process that is trivial to implement for your app.</a:t>
            </a:r>
            <a:endParaRPr lang="en-US" sz="1800" kern="1200" dirty="0" smtClean="0">
              <a:solidFill>
                <a:schemeClr val="tx1"/>
              </a:solidFill>
              <a:effectLst/>
              <a:latin typeface="+mn-lt"/>
              <a:ea typeface="+mn-ea"/>
              <a:cs typeface="+mn-cs"/>
            </a:endParaRPr>
          </a:p>
          <a:p>
            <a:pPr lvl="2" fontAlgn="base"/>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415694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platform</a:t>
            </a:r>
            <a:r>
              <a:rPr lang="en-US" baseline="0" dirty="0" smtClean="0"/>
              <a:t> also helps keep tabs on the running system by providing a near real time, </a:t>
            </a:r>
            <a:r>
              <a:rPr lang="en-US" b="1" i="1" baseline="0" dirty="0" smtClean="0"/>
              <a:t>integrated</a:t>
            </a:r>
            <a:r>
              <a:rPr lang="en-US" baseline="0" dirty="0" smtClean="0"/>
              <a:t> view of the system state. Its surfaces important information on</a:t>
            </a:r>
          </a:p>
          <a:p>
            <a:r>
              <a:rPr lang="en-US" baseline="0" dirty="0" smtClean="0"/>
              <a:t>1) </a:t>
            </a:r>
            <a:r>
              <a:rPr lang="en-US" dirty="0" smtClean="0"/>
              <a:t>Network metrics</a:t>
            </a:r>
            <a:r>
              <a:rPr lang="en-US" baseline="0" dirty="0" smtClean="0"/>
              <a:t> </a:t>
            </a:r>
          </a:p>
          <a:p>
            <a:r>
              <a:rPr lang="en-US" dirty="0" smtClean="0"/>
              <a:t>2) Container metrics</a:t>
            </a:r>
            <a:r>
              <a:rPr lang="en-US" baseline="0" dirty="0" smtClean="0"/>
              <a:t> </a:t>
            </a:r>
            <a:endParaRPr lang="en-US" dirty="0" smtClean="0"/>
          </a:p>
          <a:p>
            <a:r>
              <a:rPr lang="en-US" dirty="0" smtClean="0"/>
              <a:t>3) And App events</a:t>
            </a:r>
            <a:r>
              <a:rPr lang="en-US" baseline="0" dirty="0" smtClean="0"/>
              <a:t> like when it was</a:t>
            </a:r>
            <a:r>
              <a:rPr lang="en-US" dirty="0" smtClean="0"/>
              <a:t> created, updated, stopped</a:t>
            </a:r>
            <a:r>
              <a:rPr lang="en-US" baseline="0" dirty="0" smtClean="0"/>
              <a:t> or </a:t>
            </a:r>
            <a:r>
              <a:rPr lang="en-US" dirty="0" smtClean="0"/>
              <a:t>crashed </a:t>
            </a:r>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Arial"/>
              </a:rPr>
              <a:t>Developers &amp; Operators</a:t>
            </a:r>
            <a:r>
              <a:rPr lang="en-US" sz="1200" baseline="0" dirty="0" smtClean="0">
                <a:solidFill>
                  <a:srgbClr val="000000"/>
                </a:solidFill>
                <a:latin typeface="Arial"/>
              </a:rPr>
              <a:t> </a:t>
            </a:r>
            <a:r>
              <a:rPr lang="en-US" sz="1200" dirty="0" smtClean="0">
                <a:solidFill>
                  <a:srgbClr val="000000"/>
                </a:solidFill>
                <a:latin typeface="Arial"/>
              </a:rPr>
              <a:t>share</a:t>
            </a:r>
            <a:r>
              <a:rPr lang="en-US" sz="1200" baseline="0" dirty="0" smtClean="0">
                <a:solidFill>
                  <a:srgbClr val="000000"/>
                </a:solidFill>
                <a:latin typeface="Arial"/>
              </a:rPr>
              <a:t> an</a:t>
            </a:r>
            <a:r>
              <a:rPr lang="en-US" sz="1200" dirty="0" smtClean="0">
                <a:solidFill>
                  <a:srgbClr val="000000"/>
                </a:solidFill>
                <a:latin typeface="Arial"/>
              </a:rPr>
              <a:t> understanding of the app and platform</a:t>
            </a:r>
            <a:r>
              <a:rPr lang="en-US" sz="1200" baseline="0" dirty="0" smtClean="0">
                <a:solidFill>
                  <a:srgbClr val="000000"/>
                </a:solidFill>
                <a:latin typeface="Arial"/>
              </a:rPr>
              <a:t> </a:t>
            </a:r>
            <a:r>
              <a:rPr lang="en-US" sz="1200" dirty="0" smtClean="0">
                <a:solidFill>
                  <a:srgbClr val="000000"/>
                </a:solidFill>
                <a:latin typeface="Arial"/>
              </a:rPr>
              <a:t>health with</a:t>
            </a:r>
            <a:r>
              <a:rPr lang="en-US" sz="1200" baseline="0" dirty="0" smtClean="0">
                <a:solidFill>
                  <a:srgbClr val="000000"/>
                </a:solidFill>
                <a:latin typeface="Arial"/>
              </a:rPr>
              <a:t> </a:t>
            </a:r>
            <a:r>
              <a:rPr lang="en-US" sz="1200" dirty="0" smtClean="0">
                <a:solidFill>
                  <a:srgbClr val="000000"/>
                </a:solidFill>
                <a:latin typeface="Arial"/>
              </a:rPr>
              <a:t>the key information that</a:t>
            </a:r>
            <a:r>
              <a:rPr lang="uk-UA" sz="1200" dirty="0" smtClean="0">
                <a:solidFill>
                  <a:srgbClr val="000000"/>
                </a:solidFill>
                <a:latin typeface="Arial"/>
              </a:rPr>
              <a:t>’</a:t>
            </a:r>
            <a:r>
              <a:rPr lang="en-US" sz="1200" dirty="0" smtClean="0">
                <a:solidFill>
                  <a:srgbClr val="000000"/>
                </a:solidFill>
                <a:latin typeface="Arial"/>
              </a:rPr>
              <a:t>s needed</a:t>
            </a:r>
            <a:r>
              <a:rPr lang="en-US" sz="1200" baseline="0" dirty="0" smtClean="0">
                <a:solidFill>
                  <a:srgbClr val="000000"/>
                </a:solidFill>
                <a:latin typeface="Arial"/>
              </a:rPr>
              <a:t> for problem detection and analysis.</a:t>
            </a:r>
            <a:endParaRPr lang="en-US" sz="1200" dirty="0" smtClean="0">
              <a:solidFill>
                <a:srgbClr val="000000"/>
              </a:solidFill>
              <a:latin typeface="Arial"/>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21</a:t>
            </a:fld>
            <a:endParaRPr lang="en-US"/>
          </a:p>
        </p:txBody>
      </p:sp>
    </p:spTree>
    <p:extLst>
      <p:ext uri="{BB962C8B-B14F-4D97-AF65-F5344CB8AC3E}">
        <p14:creationId xmlns:p14="http://schemas.microsoft.com/office/powerpoint/2010/main" val="4028095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u="none" strike="noStrike" kern="1200" dirty="0" smtClean="0">
                <a:solidFill>
                  <a:schemeClr val="tx1"/>
                </a:solidFill>
                <a:effectLst/>
                <a:latin typeface="+mn-lt"/>
                <a:ea typeface="+mn-ea"/>
                <a:cs typeface="+mn-cs"/>
              </a:rPr>
              <a:t>Consolidated management for Apps and Platform services through Apps Manager and Ops Manager dashboard is available</a:t>
            </a:r>
            <a:r>
              <a:rPr lang="en-US" sz="1200" u="none" strike="noStrike" kern="1200" baseline="0" dirty="0" smtClean="0">
                <a:solidFill>
                  <a:schemeClr val="tx1"/>
                </a:solidFill>
                <a:effectLst/>
                <a:latin typeface="+mn-lt"/>
                <a:ea typeface="+mn-ea"/>
                <a:cs typeface="+mn-cs"/>
              </a:rPr>
              <a:t>. </a:t>
            </a:r>
          </a:p>
          <a:p>
            <a:pPr marL="0" marR="0" lvl="0" indent="0" algn="l" defTabSz="457200" rtl="0" eaLnBrk="1" fontAlgn="base" latinLnBrk="0" hangingPunct="1">
              <a:lnSpc>
                <a:spcPct val="100000"/>
              </a:lnSpc>
              <a:spcBef>
                <a:spcPts val="0"/>
              </a:spcBef>
              <a:spcAft>
                <a:spcPts val="0"/>
              </a:spcAft>
              <a:buClrTx/>
              <a:buSzTx/>
              <a:buFontTx/>
              <a:buNone/>
              <a:tabLst/>
              <a:defRPr/>
            </a:pPr>
            <a:r>
              <a:rPr lang="en-US" dirty="0" smtClean="0"/>
              <a:t>Operations Manager is a web application that you use to deploy and manage a Pivotal Cloud Foundry</a:t>
            </a:r>
            <a:r>
              <a:rPr lang="en-US" baseline="0" dirty="0" smtClean="0"/>
              <a:t> environment on your cloud provider of choice. Its also how PCF products including the Elastic runtime and the services are installed, p</a:t>
            </a:r>
            <a:r>
              <a:rPr lang="en-US" dirty="0" smtClean="0"/>
              <a:t>atched and upgraded</a:t>
            </a:r>
            <a:r>
              <a:rPr lang="en-US" baseline="0" dirty="0" smtClean="0"/>
              <a:t> as tiles in</a:t>
            </a:r>
            <a:r>
              <a:rPr lang="en-US" sz="1200" kern="1200" dirty="0" smtClean="0">
                <a:solidFill>
                  <a:schemeClr val="tx1"/>
                </a:solidFill>
                <a:effectLst/>
                <a:latin typeface="+mn-lt"/>
                <a:ea typeface="+mn-ea"/>
                <a:cs typeface="+mn-cs"/>
              </a:rPr>
              <a:t> ops manager GUI. </a:t>
            </a:r>
            <a:r>
              <a:rPr lang="en-US" dirty="0" smtClean="0"/>
              <a:t>Its one</a:t>
            </a:r>
            <a:r>
              <a:rPr lang="en-US" baseline="0" dirty="0" smtClean="0"/>
              <a:t> of the ways in which you can </a:t>
            </a:r>
            <a:r>
              <a:rPr lang="en-US" dirty="0" smtClean="0"/>
              <a:t>monitor VM status and health of</a:t>
            </a:r>
            <a:r>
              <a:rPr lang="en-US" baseline="0" dirty="0" smtClean="0"/>
              <a:t> </a:t>
            </a:r>
            <a:r>
              <a:rPr lang="en-US" dirty="0" smtClean="0"/>
              <a:t>your overall</a:t>
            </a:r>
            <a:r>
              <a:rPr lang="en-US" baseline="0" dirty="0" smtClean="0"/>
              <a:t> </a:t>
            </a:r>
            <a:r>
              <a:rPr lang="en-US" dirty="0" smtClean="0"/>
              <a:t>PCF installation</a:t>
            </a:r>
            <a:r>
              <a:rPr lang="en-US" baseline="0" dirty="0" smtClean="0"/>
              <a:t> – </a:t>
            </a:r>
            <a:r>
              <a:rPr lang="en-US" dirty="0" smtClean="0"/>
              <a:t>like making modifications</a:t>
            </a:r>
            <a:r>
              <a:rPr lang="en-US" baseline="0" dirty="0" smtClean="0"/>
              <a:t> and scaling of</a:t>
            </a:r>
            <a:r>
              <a:rPr lang="en-US" dirty="0" smtClean="0"/>
              <a:t> resources that have</a:t>
            </a:r>
            <a:r>
              <a:rPr lang="en-US" baseline="0" dirty="0" smtClean="0"/>
              <a:t> been </a:t>
            </a:r>
            <a:r>
              <a:rPr lang="en-US" dirty="0" smtClean="0"/>
              <a:t>allocated to the different platform components. And many of these changes can be done while your</a:t>
            </a:r>
            <a:r>
              <a:rPr lang="en-US" baseline="0" dirty="0" smtClean="0"/>
              <a:t> apps are in flight.</a:t>
            </a:r>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0" indent="0" algn="l" rtl="0">
              <a:lnSpc>
                <a:spcPct val="100000"/>
              </a:lnSpc>
              <a:spcBef>
                <a:spcPts val="1200"/>
              </a:spcBef>
              <a:spcAft>
                <a:spcPts val="0"/>
              </a:spcAft>
              <a:buFont typeface="Arial"/>
              <a:buNone/>
            </a:pPr>
            <a:r>
              <a:rPr lang="en-US" baseline="0" dirty="0" smtClean="0"/>
              <a:t>Apps Manager is the GUI for managing the PCF Elastic Runtime Service and how the operators set the platform up for consumption by the development teams. Elastic runtime can be logically divided by Organizations and further into spaces with fixed quotas. Operators can also use these constructs to assign access to users without going at it on an app by app basis. Apps manager can be used to </a:t>
            </a:r>
            <a:r>
              <a:rPr lang="en-US" dirty="0" smtClean="0">
                <a:solidFill>
                  <a:schemeClr val="bg1"/>
                </a:solidFill>
                <a:latin typeface="Open Sans"/>
                <a:ea typeface="Open Sans"/>
                <a:cs typeface="Open Sans"/>
                <a:sym typeface="Open Sans"/>
              </a:rPr>
              <a:t>monitor applications logs, services and routes,</a:t>
            </a:r>
            <a:r>
              <a:rPr lang="en-US" baseline="0" dirty="0" smtClean="0">
                <a:solidFill>
                  <a:schemeClr val="bg1"/>
                </a:solidFill>
                <a:latin typeface="Open Sans"/>
                <a:ea typeface="Open Sans"/>
                <a:cs typeface="Open Sans"/>
                <a:sym typeface="Open Sans"/>
              </a:rPr>
              <a:t> set up access to </a:t>
            </a:r>
            <a:r>
              <a:rPr lang="en-US" dirty="0" smtClean="0">
                <a:solidFill>
                  <a:schemeClr val="bg1"/>
                </a:solidFill>
                <a:latin typeface="Open Sans"/>
                <a:ea typeface="Open Sans"/>
                <a:cs typeface="Open Sans"/>
                <a:sym typeface="Open Sans"/>
              </a:rPr>
              <a:t>Service Marketplace, increase</a:t>
            </a:r>
            <a:r>
              <a:rPr lang="en-US" baseline="0" dirty="0" smtClean="0">
                <a:solidFill>
                  <a:schemeClr val="bg1"/>
                </a:solidFill>
                <a:latin typeface="Open Sans"/>
                <a:ea typeface="Open Sans"/>
                <a:cs typeface="Open Sans"/>
                <a:sym typeface="Open Sans"/>
              </a:rPr>
              <a:t> or decrease the number of instances of an application, how much memory is allocated to it, the status of the application. </a:t>
            </a:r>
          </a:p>
          <a:p>
            <a:pPr marL="0" marR="0" lvl="0" indent="0" algn="l" rtl="0">
              <a:lnSpc>
                <a:spcPct val="100000"/>
              </a:lnSpc>
              <a:spcBef>
                <a:spcPts val="1200"/>
              </a:spcBef>
              <a:spcAft>
                <a:spcPts val="0"/>
              </a:spcAft>
              <a:buFont typeface="Arial"/>
              <a:buNone/>
            </a:pPr>
            <a:r>
              <a:rPr lang="en-US" baseline="0" dirty="0" smtClean="0">
                <a:solidFill>
                  <a:schemeClr val="bg1"/>
                </a:solidFill>
                <a:latin typeface="Open Sans"/>
                <a:ea typeface="Open Sans"/>
                <a:cs typeface="Open Sans"/>
                <a:sym typeface="Open Sans"/>
              </a:rPr>
              <a:t>Between these two interfaces, operators have comprehensive visibility and administrative capability across the breath of applications, across organizations and across products and runtimes.</a:t>
            </a:r>
            <a:endParaRPr lang="en-US" dirty="0" smtClean="0">
              <a:solidFill>
                <a:schemeClr val="bg1"/>
              </a:solidFill>
              <a:latin typeface="Open Sans"/>
              <a:ea typeface="Open Sans"/>
              <a:cs typeface="Open Sans"/>
              <a:sym typeface="Open Sans"/>
            </a:endParaRPr>
          </a:p>
          <a:p>
            <a:pPr marL="0" marR="0" lvl="0" indent="0" algn="l" defTabSz="457200" rtl="0" eaLnBrk="1" fontAlgn="base"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2394895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PCF was designed with the assumption that complex systems </a:t>
            </a:r>
            <a:r>
              <a:rPr lang="en-US" sz="1200" i="1" kern="1200" dirty="0" smtClean="0">
                <a:solidFill>
                  <a:schemeClr val="tx1"/>
                </a:solidFill>
                <a:effectLst/>
                <a:latin typeface="+mn-lt"/>
                <a:ea typeface="+mn-ea"/>
                <a:cs typeface="+mn-cs"/>
              </a:rPr>
              <a:t>will</a:t>
            </a:r>
            <a:r>
              <a:rPr lang="en-US" sz="1200" kern="1200" dirty="0" smtClean="0">
                <a:solidFill>
                  <a:schemeClr val="tx1"/>
                </a:solidFill>
                <a:effectLst/>
                <a:latin typeface="+mn-lt"/>
                <a:ea typeface="+mn-ea"/>
                <a:cs typeface="+mn-cs"/>
              </a:rPr>
              <a:t> develop inconsistencies over time. The platform is intelligent enough that it isn’t told what to do at every step, but its told the desired state of what it should be, and then it does the right things to make that be true. The constant checking, detection and remediation make sure that state always returns to consistency which can really have a positive impact on MTTR.</a:t>
            </a:r>
          </a:p>
          <a:p>
            <a:r>
              <a:rPr lang="en-US" sz="1200" b="1" kern="1200" dirty="0" smtClean="0">
                <a:solidFill>
                  <a:schemeClr val="tx1"/>
                </a:solidFill>
                <a:effectLst/>
                <a:latin typeface="+mn-lt"/>
                <a:ea typeface="+mn-ea"/>
                <a:cs typeface="+mn-cs"/>
              </a:rPr>
              <a:t>4 layers of Self healing built in to keep app available</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an app instance fails, PCF restarts it in a new container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a process fails  PCF restarts,</a:t>
            </a:r>
            <a:r>
              <a:rPr lang="en-US" sz="1200" baseline="0" dirty="0" smtClean="0">
                <a:solidFill>
                  <a:schemeClr val="tx2"/>
                </a:solidFill>
              </a:rPr>
              <a:t> that is,</a:t>
            </a:r>
            <a:r>
              <a:rPr lang="en-US" sz="1200" dirty="0" smtClean="0">
                <a:solidFill>
                  <a:schemeClr val="tx2"/>
                </a:solidFill>
              </a:rPr>
              <a:t> failed cluster components are restarted</a:t>
            </a:r>
            <a:r>
              <a:rPr lang="en-US" sz="1200" baseline="0" dirty="0" smtClean="0">
                <a:solidFill>
                  <a:schemeClr val="tx2"/>
                </a:solidFill>
              </a:rPr>
              <a:t> which makes this a self healing system</a:t>
            </a:r>
            <a:endParaRPr lang="en-US" sz="1200" dirty="0" smtClean="0">
              <a:solidFill>
                <a:schemeClr val="tx2"/>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If there is a problem detected in the VM, PCF kills that VM and spins up a new identical type of VM</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rPr>
              <a:t>And finally, PCF can be set up to distribute instances automatically across AZs. If an AZ is lost, App Instances keep running.</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300807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finally,  automation’s goal is to ship comprehensive cloud services not ad-hoc automation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3888521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Pivotal Elastic Runtime is actually one of the </a:t>
            </a:r>
            <a:r>
              <a:rPr lang="en-US" sz="1200" b="1" kern="1200" dirty="0" smtClean="0">
                <a:solidFill>
                  <a:schemeClr val="tx1"/>
                </a:solidFill>
                <a:effectLst/>
                <a:latin typeface="+mn-lt"/>
                <a:ea typeface="+mn-ea"/>
                <a:cs typeface="+mn-cs"/>
              </a:rPr>
              <a:t>most mature </a:t>
            </a:r>
            <a:r>
              <a:rPr lang="en-US" sz="1200" b="1" kern="1200" dirty="0" err="1" smtClean="0">
                <a:solidFill>
                  <a:schemeClr val="tx1"/>
                </a:solidFill>
                <a:effectLst/>
                <a:latin typeface="+mn-lt"/>
                <a:ea typeface="+mn-ea"/>
                <a:cs typeface="+mn-cs"/>
              </a:rPr>
              <a:t>linux</a:t>
            </a:r>
            <a:r>
              <a:rPr lang="en-US" sz="1200" b="1" kern="1200" dirty="0" smtClean="0">
                <a:solidFill>
                  <a:schemeClr val="tx1"/>
                </a:solidFill>
                <a:effectLst/>
                <a:latin typeface="+mn-lt"/>
                <a:ea typeface="+mn-ea"/>
                <a:cs typeface="+mn-cs"/>
              </a:rPr>
              <a:t> container scheduling environments </a:t>
            </a:r>
            <a:r>
              <a:rPr lang="en-US" sz="1200" kern="1200" dirty="0" smtClean="0">
                <a:solidFill>
                  <a:schemeClr val="tx1"/>
                </a:solidFill>
                <a:effectLst/>
                <a:latin typeface="+mn-lt"/>
                <a:ea typeface="+mn-ea"/>
                <a:cs typeface="+mn-cs"/>
              </a:rPr>
              <a:t>in the world.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421808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platform</a:t>
            </a:r>
            <a:r>
              <a:rPr lang="en-US" baseline="0" dirty="0" smtClean="0"/>
              <a:t> distributes new work as it arrives and uses a pretty sophisticated process. A sophisticated algorithm </a:t>
            </a:r>
            <a:r>
              <a:rPr lang="en-US" dirty="0" smtClean="0"/>
              <a:t>balances application processes</a:t>
            </a:r>
            <a:r>
              <a:rPr lang="en-US" baseline="0" dirty="0" smtClean="0"/>
              <a:t> </a:t>
            </a:r>
            <a:r>
              <a:rPr lang="en-US" dirty="0" smtClean="0"/>
              <a:t>over the virtual machines</a:t>
            </a:r>
            <a:r>
              <a:rPr lang="en-US" baseline="0" dirty="0" smtClean="0"/>
              <a:t> and an Auction determines which processes should be allocated to which VMs while </a:t>
            </a:r>
            <a:r>
              <a:rPr lang="en-US" dirty="0" smtClean="0"/>
              <a:t>optimizing for</a:t>
            </a:r>
            <a:r>
              <a:rPr lang="en-US" baseline="0" dirty="0" smtClean="0"/>
              <a:t> </a:t>
            </a:r>
            <a:r>
              <a:rPr lang="en-US" dirty="0" smtClean="0"/>
              <a:t>application availability and resilience.</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26</a:t>
            </a:fld>
            <a:endParaRPr lang="en-US"/>
          </a:p>
        </p:txBody>
      </p:sp>
    </p:spTree>
    <p:extLst>
      <p:ext uri="{BB962C8B-B14F-4D97-AF65-F5344CB8AC3E}">
        <p14:creationId xmlns:p14="http://schemas.microsoft.com/office/powerpoint/2010/main" val="4209871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platform monitors the applications, and if any of them </a:t>
            </a:r>
            <a:r>
              <a:rPr lang="en-US" sz="1200" b="1" kern="1200" dirty="0" smtClean="0">
                <a:solidFill>
                  <a:schemeClr val="tx1"/>
                </a:solidFill>
                <a:effectLst/>
                <a:latin typeface="+mn-lt"/>
                <a:ea typeface="+mn-ea"/>
                <a:cs typeface="+mn-cs"/>
              </a:rPr>
              <a:t>crash, they get restarted and rebalanced</a:t>
            </a:r>
            <a:r>
              <a:rPr lang="en-US" sz="1200" kern="1200" dirty="0" smtClean="0">
                <a:solidFill>
                  <a:schemeClr val="tx1"/>
                </a:solidFill>
                <a:effectLst/>
                <a:latin typeface="+mn-lt"/>
                <a:ea typeface="+mn-ea"/>
                <a:cs typeface="+mn-cs"/>
              </a:rPr>
              <a:t> across available capacity.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&lt;CLICK&gt;And as</a:t>
            </a:r>
            <a:r>
              <a:rPr lang="en-US" sz="1200" kern="1200" baseline="0" dirty="0" smtClean="0">
                <a:solidFill>
                  <a:schemeClr val="tx1"/>
                </a:solidFill>
                <a:effectLst/>
                <a:latin typeface="+mn-lt"/>
                <a:ea typeface="+mn-ea"/>
                <a:cs typeface="+mn-cs"/>
              </a:rPr>
              <a:t> mentioned before the platform attempts to revive the VMs. </a:t>
            </a:r>
            <a:r>
              <a:rPr lang="en-US" sz="1200" kern="1200" dirty="0" smtClean="0">
                <a:solidFill>
                  <a:schemeClr val="tx1"/>
                </a:solidFill>
                <a:effectLst/>
                <a:latin typeface="+mn-lt"/>
                <a:ea typeface="+mn-ea"/>
                <a:cs typeface="+mn-cs"/>
              </a:rPr>
              <a:t>None of this requires human intervention.  (animation that shows this)</a:t>
            </a: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27</a:t>
            </a:fld>
            <a:endParaRPr lang="en-US"/>
          </a:p>
        </p:txBody>
      </p:sp>
    </p:spTree>
    <p:extLst>
      <p:ext uri="{BB962C8B-B14F-4D97-AF65-F5344CB8AC3E}">
        <p14:creationId xmlns:p14="http://schemas.microsoft.com/office/powerpoint/2010/main" val="1743282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smtClean="0">
                <a:solidFill>
                  <a:schemeClr val="tx1"/>
                </a:solidFill>
                <a:effectLst/>
                <a:latin typeface="+mn-lt"/>
                <a:ea typeface="+mn-ea"/>
                <a:cs typeface="+mn-cs"/>
              </a:rPr>
              <a:t>The dotted line you see is the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for a container. With PCF, the platform operator has push button control of the full s/w stack.</a:t>
            </a:r>
          </a:p>
          <a:p>
            <a:pPr lvl="1" fontAlgn="base"/>
            <a:r>
              <a:rPr lang="en-US" sz="1200" kern="1200" dirty="0" smtClean="0">
                <a:solidFill>
                  <a:schemeClr val="tx1"/>
                </a:solidFill>
                <a:effectLst/>
                <a:latin typeface="+mn-lt"/>
                <a:ea typeface="+mn-ea"/>
                <a:cs typeface="+mn-cs"/>
              </a:rPr>
              <a:t>The app itself can be updated using BG deploys  (Explained below)</a:t>
            </a:r>
          </a:p>
          <a:p>
            <a:pPr lvl="1" fontAlgn="base"/>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App Runtimes can be updated the same way. </a:t>
            </a:r>
            <a:r>
              <a:rPr lang="en-US" sz="1200" kern="1200" dirty="0" smtClean="0">
                <a:solidFill>
                  <a:schemeClr val="tx1"/>
                </a:solidFill>
                <a:effectLst/>
                <a:latin typeface="+mn-lt"/>
                <a:ea typeface="+mn-ea"/>
                <a:cs typeface="+mn-cs"/>
              </a:rPr>
              <a:t>We talked about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a little earlier in relation to how they automatically determine what runtime resources are called on by the platform to deploy the app. </a:t>
            </a:r>
          </a:p>
          <a:p>
            <a:pPr lvl="2" fontAlgn="base"/>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buildpacks</a:t>
            </a:r>
            <a:r>
              <a:rPr lang="en-US" sz="1200" kern="1200" dirty="0" smtClean="0">
                <a:solidFill>
                  <a:schemeClr val="tx1"/>
                </a:solidFill>
                <a:effectLst/>
                <a:latin typeface="+mn-lt"/>
                <a:ea typeface="+mn-ea"/>
                <a:cs typeface="+mn-cs"/>
              </a:rPr>
              <a:t> that we provide with the platform are constantly updated by Pivotal with the latest security fixes</a:t>
            </a:r>
          </a:p>
          <a:p>
            <a:pPr lvl="2" fontAlgn="base"/>
            <a:r>
              <a:rPr lang="en-US" sz="1200" kern="1200" dirty="0" smtClean="0">
                <a:solidFill>
                  <a:schemeClr val="tx1"/>
                </a:solidFill>
                <a:effectLst/>
                <a:latin typeface="+mn-lt"/>
                <a:ea typeface="+mn-ea"/>
                <a:cs typeface="+mn-cs"/>
              </a:rPr>
              <a:t>Applying a patch or upgrading a </a:t>
            </a:r>
            <a:r>
              <a:rPr lang="en-US" sz="1200" kern="1200" dirty="0" err="1" smtClean="0">
                <a:solidFill>
                  <a:schemeClr val="tx1"/>
                </a:solidFill>
                <a:effectLst/>
                <a:latin typeface="+mn-lt"/>
                <a:ea typeface="+mn-ea"/>
                <a:cs typeface="+mn-cs"/>
              </a:rPr>
              <a:t>buildpack</a:t>
            </a:r>
            <a:r>
              <a:rPr lang="en-US" sz="1200" kern="1200" dirty="0" smtClean="0">
                <a:solidFill>
                  <a:schemeClr val="tx1"/>
                </a:solidFill>
                <a:effectLst/>
                <a:latin typeface="+mn-lt"/>
                <a:ea typeface="+mn-ea"/>
                <a:cs typeface="+mn-cs"/>
              </a:rPr>
              <a:t> is done by the operator with a single command. </a:t>
            </a:r>
          </a:p>
          <a:p>
            <a:pPr lvl="2" fontAlgn="base"/>
            <a:r>
              <a:rPr lang="en-US" sz="1200" kern="1200" dirty="0" smtClean="0">
                <a:solidFill>
                  <a:schemeClr val="tx1"/>
                </a:solidFill>
                <a:effectLst/>
                <a:latin typeface="+mn-lt"/>
                <a:ea typeface="+mn-ea"/>
                <a:cs typeface="+mn-cs"/>
              </a:rPr>
              <a:t>The changes are applied to the app instance at the next </a:t>
            </a:r>
            <a:r>
              <a:rPr lang="en-US" sz="1200" kern="1200" dirty="0" err="1" smtClean="0">
                <a:solidFill>
                  <a:schemeClr val="tx1"/>
                </a:solidFill>
                <a:effectLst/>
                <a:latin typeface="+mn-lt"/>
                <a:ea typeface="+mn-ea"/>
                <a:cs typeface="+mn-cs"/>
              </a:rPr>
              <a:t>cf</a:t>
            </a:r>
            <a:r>
              <a:rPr lang="en-US" sz="1200" kern="1200" dirty="0" smtClean="0">
                <a:solidFill>
                  <a:schemeClr val="tx1"/>
                </a:solidFill>
                <a:effectLst/>
                <a:latin typeface="+mn-lt"/>
                <a:ea typeface="+mn-ea"/>
                <a:cs typeface="+mn-cs"/>
              </a:rPr>
              <a:t> push. </a:t>
            </a:r>
          </a:p>
          <a:p>
            <a:pPr lvl="2" fontAlgn="base"/>
            <a:r>
              <a:rPr lang="en-US" sz="1200" kern="1200" dirty="0" smtClean="0">
                <a:solidFill>
                  <a:schemeClr val="tx1"/>
                </a:solidFill>
                <a:effectLst/>
                <a:latin typeface="+mn-lt"/>
                <a:ea typeface="+mn-ea"/>
                <a:cs typeface="+mn-cs"/>
              </a:rPr>
              <a:t>The user traffic can then seamlessly transition to the new app instance using blue-green method as usual.</a:t>
            </a:r>
          </a:p>
          <a:p>
            <a:pPr lvl="1" fontAlgn="base"/>
            <a:r>
              <a:rPr lang="en-US" sz="1200" kern="1200" dirty="0" smtClean="0">
                <a:solidFill>
                  <a:schemeClr val="tx1"/>
                </a:solidFill>
                <a:effectLst/>
                <a:latin typeface="+mn-lt"/>
                <a:ea typeface="+mn-ea"/>
                <a:cs typeface="+mn-cs"/>
              </a:rPr>
              <a:t>And finally, operating system patches and upgrades are applied via what we call rolling canary deploys that are done “in flight” across batches of VMs until the update has permeated the whole system.</a:t>
            </a:r>
          </a:p>
          <a:p>
            <a:pPr lvl="0" fontAlgn="base"/>
            <a:endParaRPr lang="en-US" sz="1200" i="1" kern="1200" dirty="0" smtClean="0">
              <a:solidFill>
                <a:schemeClr val="tx1"/>
              </a:solidFill>
              <a:effectLst/>
              <a:latin typeface="+mn-lt"/>
              <a:ea typeface="+mn-ea"/>
              <a:cs typeface="+mn-cs"/>
            </a:endParaRPr>
          </a:p>
          <a:p>
            <a:pPr lvl="0" fontAlgn="base"/>
            <a:r>
              <a:rPr lang="en-US" sz="1200" i="1" kern="1200" dirty="0" smtClean="0">
                <a:solidFill>
                  <a:schemeClr val="tx1"/>
                </a:solidFill>
                <a:effectLst/>
                <a:latin typeface="+mn-lt"/>
                <a:ea typeface="+mn-ea"/>
                <a:cs typeface="+mn-cs"/>
              </a:rPr>
              <a:t>{{</a:t>
            </a:r>
            <a:r>
              <a:rPr lang="en-US" sz="1200" b="1" i="1" kern="1200" dirty="0" smtClean="0">
                <a:solidFill>
                  <a:schemeClr val="tx1"/>
                </a:solidFill>
                <a:effectLst/>
                <a:latin typeface="+mn-lt"/>
                <a:ea typeface="+mn-ea"/>
                <a:cs typeface="+mn-cs"/>
              </a:rPr>
              <a:t>Pivotal platform architects</a:t>
            </a:r>
            <a:r>
              <a:rPr lang="en-US" sz="1200" i="1" kern="1200" dirty="0" smtClean="0">
                <a:solidFill>
                  <a:schemeClr val="tx1"/>
                </a:solidFill>
                <a:effectLst/>
                <a:latin typeface="+mn-lt"/>
                <a:ea typeface="+mn-ea"/>
                <a:cs typeface="+mn-cs"/>
              </a:rPr>
              <a:t> can extend the script and spend more time and detail on this image asking how their org reacts to CVEs like shell shock. They can go over in detail how we can update each layer w/o using this script}}</a:t>
            </a:r>
          </a:p>
          <a:p>
            <a:pPr lvl="1" fontAlgn="base"/>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blue green&gt;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Blue-green deployment is a release technique that reduces downtime and risk by running two identical production environments called Blue and Green.</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At any time, only one of the environments is live, with the live environment serving all production traffic (</a:t>
            </a:r>
            <a:r>
              <a:rPr lang="en-US" sz="1200" kern="1200" dirty="0" err="1" smtClean="0">
                <a:solidFill>
                  <a:schemeClr val="tx1"/>
                </a:solidFill>
                <a:effectLst/>
                <a:latin typeface="+mn-lt"/>
                <a:ea typeface="+mn-ea"/>
                <a:cs typeface="+mn-cs"/>
              </a:rPr>
              <a:t>e.g</a:t>
            </a:r>
            <a:r>
              <a:rPr lang="en-US" sz="1200" kern="1200" dirty="0" smtClean="0">
                <a:solidFill>
                  <a:schemeClr val="tx1"/>
                </a:solidFill>
                <a:effectLst/>
                <a:latin typeface="+mn-lt"/>
                <a:ea typeface="+mn-ea"/>
                <a:cs typeface="+mn-cs"/>
              </a:rPr>
              <a:t> blue). And the updates are applied to the the one that is not live (green).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With a single command, your incoming test traffic to “green” and if that works, eventually your live traffic from blue will be switched to green without the end user experiencing downtime due to the application update.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Once 100% traffic is on green, you can take away blue or keep it around for a bit in case you need to rollback.</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&lt;optional: If someone needs an explanation of canary&gt;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performing updates, PCF does things in batches. It allows you to specify a small number of VMs in the first batch to change.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first batch is called the canary. PCF redistributes the workloads in to others and runs the update.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canary batch fail to upgrade then the deployment/change is halted. Your remaining VMs are unaffected and workloads still running. Your canary VMs are left as they are - probably broken in some way - ready for you to diagnose and fix.</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If the </a:t>
            </a:r>
            <a:r>
              <a:rPr lang="en-US" sz="1200" kern="1200" dirty="0" err="1" smtClean="0">
                <a:solidFill>
                  <a:schemeClr val="tx1"/>
                </a:solidFill>
                <a:effectLst/>
                <a:latin typeface="+mn-lt"/>
                <a:ea typeface="+mn-ea"/>
                <a:cs typeface="+mn-cs"/>
              </a:rPr>
              <a:t>canaray</a:t>
            </a:r>
            <a:r>
              <a:rPr lang="en-US" sz="1200" kern="1200" dirty="0" smtClean="0">
                <a:solidFill>
                  <a:schemeClr val="tx1"/>
                </a:solidFill>
                <a:effectLst/>
                <a:latin typeface="+mn-lt"/>
                <a:ea typeface="+mn-ea"/>
                <a:cs typeface="+mn-cs"/>
              </a:rPr>
              <a:t> passes, the updates rolls through.  Each time  a subset of VMs is taken and updated the same way until all are done.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name comes from history. Miners carried caged canaries (birds) down into the mine tunnels with them. If dangerous gases such as carbon monoxide collected in the mine, the gases would kill the canary (which is anatomically very sensitive to poisons) before killing the miners, thus providing a warning to exit the tunnels immediately.</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http://</a:t>
            </a:r>
            <a:r>
              <a:rPr lang="en-US" sz="1200" kern="1200" dirty="0" err="1" smtClean="0">
                <a:solidFill>
                  <a:schemeClr val="tx1"/>
                </a:solidFill>
                <a:effectLst/>
                <a:latin typeface="+mn-lt"/>
                <a:ea typeface="+mn-ea"/>
                <a:cs typeface="+mn-cs"/>
              </a:rPr>
              <a:t>stackoverflow.com</a:t>
            </a:r>
            <a:r>
              <a:rPr lang="en-US" sz="1200" kern="1200" dirty="0" smtClean="0">
                <a:solidFill>
                  <a:schemeClr val="tx1"/>
                </a:solidFill>
                <a:effectLst/>
                <a:latin typeface="+mn-lt"/>
                <a:ea typeface="+mn-ea"/>
                <a:cs typeface="+mn-cs"/>
              </a:rPr>
              <a:t>/questions/16047306/how-is-</a:t>
            </a:r>
            <a:r>
              <a:rPr lang="en-US" sz="1200"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-different-from-a-normal-virtual-machine</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28</a:t>
            </a:fld>
            <a:endParaRPr lang="en-US"/>
          </a:p>
        </p:txBody>
      </p:sp>
    </p:spTree>
    <p:extLst>
      <p:ext uri="{BB962C8B-B14F-4D97-AF65-F5344CB8AC3E}">
        <p14:creationId xmlns:p14="http://schemas.microsoft.com/office/powerpoint/2010/main" val="1017216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Shape 8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48" name="Shape 8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r>
              <a:rPr lang="en-US" sz="1100" kern="1200" dirty="0" smtClean="0">
                <a:solidFill>
                  <a:schemeClr val="tx1"/>
                </a:solidFill>
                <a:effectLst/>
                <a:latin typeface="+mn-lt"/>
                <a:ea typeface="+mn-ea"/>
                <a:cs typeface="+mn-cs"/>
              </a:rPr>
              <a:t>This comes in pretty handy because there have been so many CVE’s lately. When the </a:t>
            </a:r>
            <a:r>
              <a:rPr lang="en-US" sz="1100" kern="1200" dirty="0" err="1" smtClean="0">
                <a:solidFill>
                  <a:schemeClr val="tx1"/>
                </a:solidFill>
                <a:effectLst/>
                <a:latin typeface="+mn-lt"/>
                <a:ea typeface="+mn-ea"/>
                <a:cs typeface="+mn-cs"/>
              </a:rPr>
              <a:t>heartbleed</a:t>
            </a:r>
            <a:r>
              <a:rPr lang="en-US" sz="1100" kern="1200" dirty="0" smtClean="0">
                <a:solidFill>
                  <a:schemeClr val="tx1"/>
                </a:solidFill>
                <a:effectLst/>
                <a:latin typeface="+mn-lt"/>
                <a:ea typeface="+mn-ea"/>
                <a:cs typeface="+mn-cs"/>
              </a:rPr>
              <a:t> virus hit, our customers took our patch and using canary deploys the fix ran itself across all the VMs under PCF in the data center. All they used was our GUI and 2 easy commands.  And one of their engineers actually tweeted their experience where it took 2 people a few days to apply the fix, whereas if they had used traditional tools, it could taken up to 2 years to get it all. </a:t>
            </a:r>
          </a:p>
          <a:p>
            <a:pPr>
              <a:spcBef>
                <a:spcPts val="1189"/>
              </a:spcBef>
              <a:buClr>
                <a:schemeClr val="dk1"/>
              </a:buClr>
            </a:pPr>
            <a:endParaRPr lang="en-US" sz="1100" dirty="0" smtClean="0">
              <a:solidFill>
                <a:schemeClr val="dk1"/>
              </a:solidFill>
              <a:latin typeface="Verdana"/>
              <a:ea typeface="Verdana"/>
              <a:cs typeface="Verdana"/>
              <a:sym typeface="Verdana"/>
            </a:endParaRPr>
          </a:p>
          <a:p>
            <a:pPr>
              <a:spcBef>
                <a:spcPts val="1189"/>
              </a:spcBef>
              <a:buClr>
                <a:schemeClr val="dk1"/>
              </a:buClr>
            </a:pPr>
            <a:r>
              <a:rPr lang="en-US" sz="1100" dirty="0" smtClean="0">
                <a:solidFill>
                  <a:schemeClr val="dk1"/>
                </a:solidFill>
                <a:latin typeface="Verdana"/>
                <a:ea typeface="Verdana"/>
                <a:cs typeface="Verdana"/>
                <a:sym typeface="Verdana"/>
              </a:rPr>
              <a:t>And if </a:t>
            </a:r>
            <a:r>
              <a:rPr lang="en-US" sz="1100" dirty="0" err="1" smtClean="0">
                <a:solidFill>
                  <a:schemeClr val="dk1"/>
                </a:solidFill>
                <a:latin typeface="Verdana"/>
                <a:ea typeface="Verdana"/>
                <a:cs typeface="Verdana"/>
                <a:sym typeface="Verdana"/>
              </a:rPr>
              <a:t>devs</a:t>
            </a:r>
            <a:r>
              <a:rPr lang="en-US" sz="1100" baseline="0" dirty="0" smtClean="0">
                <a:solidFill>
                  <a:schemeClr val="dk1"/>
                </a:solidFill>
                <a:latin typeface="Verdana"/>
                <a:ea typeface="Verdana"/>
                <a:cs typeface="Verdana"/>
                <a:sym typeface="Verdana"/>
              </a:rPr>
              <a:t> were rolling their own </a:t>
            </a:r>
            <a:r>
              <a:rPr lang="en-US" sz="1100" baseline="0" dirty="0" err="1" smtClean="0">
                <a:solidFill>
                  <a:schemeClr val="dk1"/>
                </a:solidFill>
                <a:latin typeface="Verdana"/>
                <a:ea typeface="Verdana"/>
                <a:cs typeface="Verdana"/>
                <a:sym typeface="Verdana"/>
              </a:rPr>
              <a:t>Docker</a:t>
            </a:r>
            <a:r>
              <a:rPr lang="en-US" sz="1100" baseline="0" dirty="0" smtClean="0">
                <a:solidFill>
                  <a:schemeClr val="dk1"/>
                </a:solidFill>
                <a:latin typeface="Verdana"/>
                <a:ea typeface="Verdana"/>
                <a:cs typeface="Verdana"/>
                <a:sym typeface="Verdana"/>
              </a:rPr>
              <a:t>, without this kind of functionality, this could very quickly turn into a operational nightmare. (See below)</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a:p>
            <a:pPr>
              <a:spcBef>
                <a:spcPts val="1189"/>
              </a:spcBef>
              <a:buClr>
                <a:schemeClr val="dk1"/>
              </a:buClr>
            </a:pPr>
            <a:r>
              <a:rPr lang="en-US" sz="1100" baseline="0" dirty="0" smtClean="0">
                <a:solidFill>
                  <a:schemeClr val="dk1"/>
                </a:solidFill>
                <a:latin typeface="Verdana"/>
                <a:ea typeface="Verdana"/>
                <a:cs typeface="Verdana"/>
                <a:sym typeface="Verdana"/>
              </a:rPr>
              <a:t>====== Optional talk track===============</a:t>
            </a: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baseline="0" dirty="0" smtClean="0">
                <a:solidFill>
                  <a:schemeClr val="dk1"/>
                </a:solidFill>
                <a:latin typeface="Verdana"/>
                <a:ea typeface="Verdana"/>
                <a:cs typeface="Verdana"/>
                <a:sym typeface="Verdana"/>
              </a:rPr>
              <a:t>Fun Trivia: </a:t>
            </a:r>
            <a:r>
              <a:rPr lang="en-US" sz="1100" dirty="0" smtClean="0"/>
              <a:t>Over 30% of all official images on the </a:t>
            </a:r>
            <a:r>
              <a:rPr lang="en-US" sz="1100" dirty="0" err="1" smtClean="0"/>
              <a:t>Docker</a:t>
            </a:r>
            <a:r>
              <a:rPr lang="en-US" sz="1100" dirty="0" smtClean="0"/>
              <a:t> hub contain high priority security vulnerabilities. This stat increases to 70% when you consider the medium priority secure vulnerabilities. PCF provides choice between deploying pre-built images or creating the container “just in time” using </a:t>
            </a:r>
            <a:r>
              <a:rPr lang="en-US" sz="1100" dirty="0" err="1" smtClean="0"/>
              <a:t>buildpacks</a:t>
            </a:r>
            <a:r>
              <a:rPr lang="en-US" sz="1100" dirty="0" smtClean="0"/>
              <a:t>. The </a:t>
            </a:r>
            <a:r>
              <a:rPr lang="en-US" sz="1100" dirty="0" err="1" smtClean="0"/>
              <a:t>buildpacks</a:t>
            </a:r>
            <a:r>
              <a:rPr lang="en-US" sz="1100" dirty="0" smtClean="0"/>
              <a:t> approach reduces customer risk by providing a controlled approach to the contents of the container and minimizing the effort required to patch the OS and language level CVEs.</a:t>
            </a:r>
          </a:p>
          <a:p>
            <a:pPr>
              <a:spcBef>
                <a:spcPts val="1189"/>
              </a:spcBef>
              <a:buClr>
                <a:schemeClr val="dk1"/>
              </a:buClr>
            </a:pP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kern="1200" dirty="0" smtClean="0">
                <a:solidFill>
                  <a:schemeClr val="tx1"/>
                </a:solidFill>
                <a:effectLst/>
                <a:latin typeface="+mn-lt"/>
                <a:ea typeface="+mn-ea"/>
                <a:cs typeface="+mn-cs"/>
              </a:rPr>
              <a:t>Our founding CEO Paul Maritz has said “Cloud is about how computing is done, not where” </a:t>
            </a:r>
          </a:p>
          <a:p>
            <a:r>
              <a:rPr lang="en-US" sz="1200" kern="1200" dirty="0" smtClean="0">
                <a:solidFill>
                  <a:schemeClr val="tx1"/>
                </a:solidFill>
                <a:effectLst/>
                <a:latin typeface="+mn-lt"/>
                <a:ea typeface="+mn-ea"/>
                <a:cs typeface="+mn-cs"/>
              </a:rPr>
              <a:t>Our whole system was architected taking a cloud agnostic view of platform operations with one tool chain to “rule them all”. This is what led to the creation of one of the coolest components of Cloud Foundry  - CF BOSH. </a:t>
            </a:r>
          </a:p>
          <a:p>
            <a:r>
              <a:rPr lang="en-US" sz="1200" kern="1200" dirty="0" smtClean="0">
                <a:solidFill>
                  <a:schemeClr val="tx1"/>
                </a:solidFill>
                <a:effectLst/>
                <a:latin typeface="+mn-lt"/>
                <a:ea typeface="+mn-ea"/>
                <a:cs typeface="+mn-cs"/>
              </a:rPr>
              <a:t>We’re showing a very high level </a:t>
            </a:r>
            <a:r>
              <a:rPr lang="en-US" sz="1200" kern="1200" dirty="0" err="1" smtClean="0">
                <a:solidFill>
                  <a:schemeClr val="tx1"/>
                </a:solidFill>
                <a:effectLst/>
                <a:latin typeface="+mn-lt"/>
                <a:ea typeface="+mn-ea"/>
                <a:cs typeface="+mn-cs"/>
              </a:rPr>
              <a:t>marketecture</a:t>
            </a:r>
            <a:r>
              <a:rPr lang="en-US" sz="1200" kern="1200" dirty="0" smtClean="0">
                <a:solidFill>
                  <a:schemeClr val="tx1"/>
                </a:solidFill>
                <a:effectLst/>
                <a:latin typeface="+mn-lt"/>
                <a:ea typeface="+mn-ea"/>
                <a:cs typeface="+mn-cs"/>
              </a:rPr>
              <a:t> here of something that’s actually pretty complex and involved.</a:t>
            </a:r>
          </a:p>
          <a:p>
            <a:pPr lvl="0"/>
            <a:r>
              <a:rPr lang="en-US" sz="1200" kern="1200" dirty="0" smtClean="0">
                <a:solidFill>
                  <a:schemeClr val="tx1"/>
                </a:solidFill>
                <a:effectLst/>
                <a:latin typeface="+mn-lt"/>
                <a:ea typeface="+mn-ea"/>
                <a:cs typeface="+mn-cs"/>
              </a:rPr>
              <a:t>The CPI or the cloud provider interface serves as the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abstraction layer</a:t>
            </a:r>
          </a:p>
          <a:p>
            <a:pPr lvl="0"/>
            <a:r>
              <a:rPr lang="en-US" sz="1200" kern="1200" dirty="0" smtClean="0">
                <a:solidFill>
                  <a:schemeClr val="tx1"/>
                </a:solidFill>
                <a:effectLst/>
                <a:latin typeface="+mn-lt"/>
                <a:ea typeface="+mn-ea"/>
                <a:cs typeface="+mn-cs"/>
              </a:rPr>
              <a:t>The BOSH Director is the core orchestrating component and controls the creation and deletion of VMs, disks, &amp; networks via the CPI and BOSH agent.</a:t>
            </a:r>
          </a:p>
          <a:p>
            <a:pPr lvl="0"/>
            <a:r>
              <a:rPr lang="en-US" sz="1200" kern="1200" dirty="0" smtClean="0">
                <a:solidFill>
                  <a:schemeClr val="tx1"/>
                </a:solidFill>
                <a:effectLst/>
                <a:latin typeface="+mn-lt"/>
                <a:ea typeface="+mn-ea"/>
                <a:cs typeface="+mn-cs"/>
              </a:rPr>
              <a:t>The BOSH Agent takes instructions from the Director for its VM - like what are the packages to install,  what are the configurations to make for the kind of job its has to do i.e. run an app, a service, or a platform component. </a:t>
            </a:r>
          </a:p>
          <a:p>
            <a:r>
              <a:rPr lang="en-US" sz="1200" kern="1200" dirty="0" smtClean="0">
                <a:solidFill>
                  <a:schemeClr val="tx1"/>
                </a:solidFill>
                <a:effectLst/>
                <a:latin typeface="+mn-lt"/>
                <a:ea typeface="+mn-ea"/>
                <a:cs typeface="+mn-cs"/>
              </a:rPr>
              <a:t>With most Pivotal customers, their operators interact and leverage BOSH capabilities via the Ops Manager that we spoke about earlier. Ops manager deploys and manages PCF cross a variety of </a:t>
            </a:r>
            <a:r>
              <a:rPr lang="en-US" sz="1200" kern="1200" dirty="0" err="1" smtClean="0">
                <a:solidFill>
                  <a:schemeClr val="tx1"/>
                </a:solidFill>
                <a:effectLst/>
                <a:latin typeface="+mn-lt"/>
                <a:ea typeface="+mn-ea"/>
                <a:cs typeface="+mn-cs"/>
              </a:rPr>
              <a:t>IaaS</a:t>
            </a:r>
            <a:r>
              <a:rPr lang="en-US" sz="1200" kern="1200" dirty="0" smtClean="0">
                <a:solidFill>
                  <a:schemeClr val="tx1"/>
                </a:solidFill>
                <a:effectLst/>
                <a:latin typeface="+mn-lt"/>
                <a:ea typeface="+mn-ea"/>
                <a:cs typeface="+mn-cs"/>
              </a:rPr>
              <a:t> clouds in a very simple way, with pretty much the same experience across all of them for managing the resources for the platform and apps.</a:t>
            </a:r>
            <a:endParaRPr lang="en-US" sz="1200" kern="1200" dirty="0">
              <a:solidFill>
                <a:schemeClr val="tx1"/>
              </a:solidFill>
              <a:effectLst/>
              <a:latin typeface="+mn-lt"/>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Our  API driven cloud integration is</a:t>
            </a:r>
            <a:r>
              <a:rPr lang="en-US" baseline="0" dirty="0" smtClean="0"/>
              <a:t> driving</a:t>
            </a:r>
            <a:r>
              <a:rPr lang="en-US" dirty="0" smtClean="0"/>
              <a:t> broad industry collaboration. </a:t>
            </a:r>
          </a:p>
          <a:p>
            <a:pPr marL="685800" lvl="1" indent="-228600">
              <a:buFont typeface="+mj-lt"/>
              <a:buAutoNum type="arabicPeriod"/>
            </a:pPr>
            <a:r>
              <a:rPr lang="en-US" dirty="0" smtClean="0"/>
              <a:t>&lt;CLICK &gt; Cloud infrastructure providers like MSFT, GOOG, VMW have in-house engineers that drive integration with CF and are contributing to the CPIs</a:t>
            </a:r>
            <a:r>
              <a:rPr lang="en-US" baseline="0" dirty="0" smtClean="0"/>
              <a:t> for their products</a:t>
            </a:r>
            <a:r>
              <a:rPr lang="en-US" dirty="0" smtClean="0"/>
              <a:t>.</a:t>
            </a:r>
          </a:p>
          <a:p>
            <a:pPr marL="228600" indent="-228600">
              <a:buFont typeface="+mj-lt"/>
              <a:buAutoNum type="arabicPeriod"/>
            </a:pPr>
            <a:r>
              <a:rPr lang="en-US" dirty="0" smtClean="0"/>
              <a:t>These Open standards are enabling operators to migrate apps between any prevalent cloud (i.e. VMware </a:t>
            </a:r>
            <a:r>
              <a:rPr lang="en-US" dirty="0" err="1" smtClean="0"/>
              <a:t>vSphere</a:t>
            </a:r>
            <a:r>
              <a:rPr lang="en-US" dirty="0" smtClean="0"/>
              <a:t>, </a:t>
            </a:r>
            <a:r>
              <a:rPr lang="en-US" dirty="0" err="1" smtClean="0"/>
              <a:t>OpenStack</a:t>
            </a:r>
            <a:r>
              <a:rPr lang="en-US" dirty="0" smtClean="0"/>
              <a:t>, Azure and Amazon Web Services).</a:t>
            </a:r>
          </a:p>
          <a:p>
            <a:pPr marL="228600" indent="-228600">
              <a:buFont typeface="+mj-lt"/>
              <a:buAutoNum type="arabicPeriod"/>
            </a:pPr>
            <a:r>
              <a:rPr lang="en-US" dirty="0" smtClean="0"/>
              <a:t>We also have our partner offerings with turnkey </a:t>
            </a:r>
            <a:r>
              <a:rPr lang="en-US" baseline="0" dirty="0" smtClean="0"/>
              <a:t>PCF installations like Cisco </a:t>
            </a:r>
            <a:r>
              <a:rPr lang="en-US" baseline="0" dirty="0" err="1" smtClean="0"/>
              <a:t>Metapod</a:t>
            </a:r>
            <a:r>
              <a:rPr lang="en-US" baseline="0" dirty="0" smtClean="0"/>
              <a:t> and </a:t>
            </a:r>
            <a:r>
              <a:rPr lang="en-US" baseline="0" dirty="0" err="1" smtClean="0"/>
              <a:t>Centurylink</a:t>
            </a:r>
            <a:r>
              <a:rPr lang="en-US" baseline="0" dirty="0" smtClean="0"/>
              <a:t> and EMC Native Hybrid Cloud. </a:t>
            </a:r>
            <a:endParaRPr lang="en-US" dirty="0" smtClean="0"/>
          </a:p>
          <a:p>
            <a:pPr marL="228600" indent="-228600">
              <a:buFont typeface="+mj-lt"/>
              <a:buAutoNum type="arabicPeriod"/>
            </a:pPr>
            <a:r>
              <a:rPr lang="en-US" dirty="0" smtClean="0"/>
              <a:t>This gives IT organizations unprecedented “write once, deploy anywhere” flexibility on their choice of infrastructure to </a:t>
            </a:r>
          </a:p>
          <a:p>
            <a:pPr marL="685800" lvl="1" indent="-228600">
              <a:buFont typeface="+mj-lt"/>
              <a:buAutoNum type="arabicPeriod"/>
            </a:pPr>
            <a:r>
              <a:rPr lang="en-US" dirty="0" smtClean="0"/>
              <a:t>Account for regulatory &amp; data sovereignty requirements</a:t>
            </a:r>
          </a:p>
          <a:p>
            <a:pPr marL="685800" lvl="1" indent="-228600">
              <a:buFont typeface="+mj-lt"/>
              <a:buAutoNum type="arabicPeriod"/>
            </a:pPr>
            <a:r>
              <a:rPr lang="en-US" dirty="0" smtClean="0"/>
              <a:t>Take advantage of new features and pricing without needing to refactor or rebuild applications.</a:t>
            </a:r>
          </a:p>
          <a:p>
            <a:pPr marL="228600" lvl="0" indent="-228600">
              <a:buFont typeface="+mj-lt"/>
              <a:buAutoNum type="arabicPeriod"/>
            </a:pPr>
            <a:r>
              <a:rPr lang="en-US" dirty="0" smtClean="0"/>
              <a:t>&lt;CLICK&gt;Enterprises can also access an API identical platform managed by Pivotal called Pivotal Web Services</a:t>
            </a:r>
          </a:p>
          <a:p>
            <a:pPr marL="685800" lvl="1" indent="-228600">
              <a:buFont typeface="+mj-lt"/>
              <a:buAutoNum type="arabicPeriod"/>
            </a:pPr>
            <a:r>
              <a:rPr lang="en-US" dirty="0" smtClean="0"/>
              <a:t>at ZERO additional cost. The</a:t>
            </a:r>
            <a:r>
              <a:rPr lang="en-US" baseline="0" dirty="0" smtClean="0"/>
              <a:t> fact that we’re giving away this service</a:t>
            </a:r>
            <a:r>
              <a:rPr lang="en-US" dirty="0" smtClean="0"/>
              <a:t> is a testament to how efficiently we run our platform. Our cloud platform team runs ~25000 containers with just 4 people.</a:t>
            </a:r>
          </a:p>
          <a:p>
            <a:pPr marL="685800" lvl="1" indent="-228600">
              <a:buFont typeface="+mj-lt"/>
              <a:buAutoNum type="arabicPeriod"/>
            </a:pPr>
            <a:r>
              <a:rPr lang="en-US" dirty="0" smtClean="0"/>
              <a:t>Many of our customers use this service to gain immediate value from their purchase of PCF  while they identify and establish resources for their own cloud infrastructure deployment </a:t>
            </a:r>
          </a:p>
          <a:p>
            <a:pPr marL="685800" lvl="1" indent="-228600">
              <a:buFont typeface="+mj-lt"/>
              <a:buAutoNum type="arabicPeriod"/>
            </a:pPr>
            <a:r>
              <a:rPr lang="en-US" dirty="0" smtClean="0"/>
              <a:t>This provides IT with a convenient option to on-ramp time-bound apps quickly, with the comfort of knowing that there is a clear path for those applications to an IT-administered environment in the future</a:t>
            </a:r>
            <a:r>
              <a:rPr lang="en-US" baseline="0" dirty="0" smtClean="0"/>
              <a:t>.</a:t>
            </a:r>
            <a:endParaRPr lang="en-US" dirty="0" smtClean="0"/>
          </a:p>
          <a:p>
            <a:pPr marL="685800" lvl="1" indent="-228600">
              <a:buFont typeface="+mj-lt"/>
              <a:buAutoNum type="arabicPeriod"/>
            </a:pPr>
            <a:r>
              <a:rPr lang="en-US" dirty="0" smtClean="0"/>
              <a:t>The comprehensive enterprise support that we provide to PCF</a:t>
            </a:r>
            <a:r>
              <a:rPr lang="en-US" baseline="0" dirty="0" smtClean="0"/>
              <a:t> customers, </a:t>
            </a:r>
            <a:r>
              <a:rPr lang="en-US" dirty="0" smtClean="0"/>
              <a:t> will be extended to their use of this platform as well. We have quite a few customer that take advantage</a:t>
            </a:r>
            <a:r>
              <a:rPr lang="en-US" baseline="0" dirty="0" smtClean="0"/>
              <a:t> of PWS – the likes of </a:t>
            </a:r>
            <a:r>
              <a:rPr lang="en-US" dirty="0" smtClean="0"/>
              <a:t>Sundance film festival, CNN, and Mercedes connected car</a:t>
            </a:r>
          </a:p>
          <a:p>
            <a:pPr marL="685800" lvl="1" indent="-228600">
              <a:buFont typeface="+mj-lt"/>
              <a:buAutoNum type="arabicPeriod"/>
            </a:pPr>
            <a:endParaRPr lang="en-US" dirty="0" smtClean="0"/>
          </a:p>
          <a:p>
            <a:pPr marL="457200" lvl="1" indent="0">
              <a:buFont typeface="+mj-lt"/>
              <a:buNone/>
            </a:pPr>
            <a:r>
              <a:rPr lang="en-US" dirty="0" smtClean="0"/>
              <a:t>So,</a:t>
            </a:r>
            <a:r>
              <a:rPr lang="en-US" baseline="0" dirty="0" smtClean="0"/>
              <a:t> you as IT operators have lots of choices and flexibility on your cloud strategy and you can pass this flexibility on to your development counterparts without impacting their productivity.</a:t>
            </a:r>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31</a:t>
            </a:fld>
            <a:endParaRPr lang="en-US"/>
          </a:p>
        </p:txBody>
      </p:sp>
    </p:spTree>
    <p:extLst>
      <p:ext uri="{BB962C8B-B14F-4D97-AF65-F5344CB8AC3E}">
        <p14:creationId xmlns:p14="http://schemas.microsoft.com/office/powerpoint/2010/main" val="3925523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base" latinLnBrk="0" hangingPunct="1">
              <a:lnSpc>
                <a:spcPct val="100000"/>
              </a:lnSpc>
              <a:spcBef>
                <a:spcPts val="0"/>
              </a:spcBef>
              <a:spcAft>
                <a:spcPts val="0"/>
              </a:spcAft>
              <a:buClrTx/>
              <a:buSzTx/>
              <a:buFontTx/>
              <a:buNone/>
              <a:tabLst/>
              <a:defRPr/>
            </a:pPr>
            <a:r>
              <a:rPr lang="en-US" dirty="0" smtClean="0"/>
              <a:t>We always love it when customers come back</a:t>
            </a:r>
            <a:r>
              <a:rPr lang="en-US" baseline="0" dirty="0" smtClean="0"/>
              <a:t> and tell us that we’ve made a difference.</a:t>
            </a:r>
          </a:p>
          <a:p>
            <a:pPr lvl="1" fontAlgn="base"/>
            <a:r>
              <a:rPr lang="en-US" sz="1200" kern="1200" dirty="0" err="1" smtClean="0">
                <a:solidFill>
                  <a:schemeClr val="tx1"/>
                </a:solidFill>
                <a:effectLst/>
                <a:latin typeface="+mn-lt"/>
                <a:ea typeface="+mn-ea"/>
                <a:cs typeface="+mn-cs"/>
              </a:rPr>
              <a:t>Corelogic</a:t>
            </a:r>
            <a:r>
              <a:rPr lang="en-US" sz="1200" kern="1200" dirty="0" smtClean="0">
                <a:solidFill>
                  <a:schemeClr val="tx1"/>
                </a:solidFill>
                <a:effectLst/>
                <a:latin typeface="+mn-lt"/>
                <a:ea typeface="+mn-ea"/>
                <a:cs typeface="+mn-cs"/>
              </a:rPr>
              <a:t>, one of our</a:t>
            </a:r>
            <a:r>
              <a:rPr lang="en-US" sz="1200" kern="1200" baseline="0" dirty="0" smtClean="0">
                <a:solidFill>
                  <a:schemeClr val="tx1"/>
                </a:solidFill>
                <a:effectLst/>
                <a:latin typeface="+mn-lt"/>
                <a:ea typeface="+mn-ea"/>
                <a:cs typeface="+mn-cs"/>
              </a:rPr>
              <a:t> earliest customers </a:t>
            </a:r>
            <a:r>
              <a:rPr lang="en-US" sz="1200" kern="1200" dirty="0" smtClean="0">
                <a:solidFill>
                  <a:schemeClr val="tx1"/>
                </a:solidFill>
                <a:effectLst/>
                <a:latin typeface="+mn-lt"/>
                <a:ea typeface="+mn-ea"/>
                <a:cs typeface="+mn-cs"/>
              </a:rPr>
              <a:t>is a multi billion dollar information services company. They have Lots of legacy investments spanning decades where</a:t>
            </a:r>
            <a:r>
              <a:rPr lang="en-US" sz="1200" kern="1200" baseline="0" dirty="0" smtClean="0">
                <a:solidFill>
                  <a:schemeClr val="tx1"/>
                </a:solidFill>
                <a:effectLst/>
                <a:latin typeface="+mn-lt"/>
                <a:ea typeface="+mn-ea"/>
                <a:cs typeface="+mn-cs"/>
              </a:rPr>
              <a:t> they made sense at the time, but those no longer held.</a:t>
            </a:r>
            <a:endParaRPr lang="en-US" sz="105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When allocating resources for a critical application they were delivering, the company had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set aside a large team.  When it actually came down to it, by using the cloud native approach and the PCF platform, they actually found that they delivered their application in less than half the time with only half the people. </a:t>
            </a:r>
          </a:p>
          <a:p>
            <a:pPr lvl="1" fontAlgn="base"/>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d when they saw what was possible, t</a:t>
            </a:r>
            <a:r>
              <a:rPr lang="en-US" sz="1200" kern="1200" dirty="0" smtClean="0">
                <a:solidFill>
                  <a:schemeClr val="tx1"/>
                </a:solidFill>
                <a:effectLst/>
                <a:latin typeface="+mn-lt"/>
                <a:ea typeface="+mn-ea"/>
                <a:cs typeface="+mn-cs"/>
              </a:rPr>
              <a:t>hey were able to repurpose the rest into newer projects they never thought they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could get to, and the throughput of the team was vastly improved.</a:t>
            </a:r>
            <a:endParaRPr lang="en-US" sz="105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32</a:t>
            </a:fld>
            <a:endParaRPr lang="en-US"/>
          </a:p>
        </p:txBody>
      </p:sp>
    </p:spTree>
    <p:extLst>
      <p:ext uri="{BB962C8B-B14F-4D97-AF65-F5344CB8AC3E}">
        <p14:creationId xmlns:p14="http://schemas.microsoft.com/office/powerpoint/2010/main" val="2550727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Customer benefits can also go beyond time and money.</a:t>
            </a:r>
            <a:r>
              <a:rPr lang="en-US" baseline="0" dirty="0" smtClean="0"/>
              <a:t> </a:t>
            </a:r>
            <a:r>
              <a:rPr lang="en-US" baseline="0" dirty="0" err="1" smtClean="0"/>
              <a:t>Corelogic</a:t>
            </a:r>
            <a:r>
              <a:rPr lang="en-US" baseline="0" dirty="0" smtClean="0"/>
              <a:t> found that it had started to outshine peers in its category.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33</a:t>
            </a:fld>
            <a:endParaRPr lang="en-US"/>
          </a:p>
        </p:txBody>
      </p:sp>
    </p:spTree>
    <p:extLst>
      <p:ext uri="{BB962C8B-B14F-4D97-AF65-F5344CB8AC3E}">
        <p14:creationId xmlns:p14="http://schemas.microsoft.com/office/powerpoint/2010/main" val="3109396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t>What we want everyone to</a:t>
            </a:r>
            <a:r>
              <a:rPr lang="en-US" baseline="0" dirty="0" smtClean="0"/>
              <a:t> walk away with today is that </a:t>
            </a:r>
            <a:r>
              <a:rPr lang="en-US" dirty="0" smtClean="0"/>
              <a:t>Cloud </a:t>
            </a:r>
            <a:r>
              <a:rPr lang="en-US" dirty="0"/>
              <a:t>native is not something that’s in the realm of cloud giants anymore</a:t>
            </a:r>
            <a:r>
              <a:rPr lang="en-US" dirty="0" smtClean="0"/>
              <a:t>.</a:t>
            </a:r>
          </a:p>
          <a:p>
            <a:pPr marL="171450" indent="-171450">
              <a:buFont typeface="Arial"/>
              <a:buChar char="•"/>
            </a:pPr>
            <a:r>
              <a:rPr lang="en-US" dirty="0" smtClean="0"/>
              <a:t>Right now, in Insurance the top 3 companies by net premiums-  Allstate, </a:t>
            </a:r>
            <a:r>
              <a:rPr lang="en-US" dirty="0" err="1" smtClean="0"/>
              <a:t>Statefarm</a:t>
            </a:r>
            <a:r>
              <a:rPr lang="en-US" dirty="0" smtClean="0"/>
              <a:t> and  Liberty Mutual – are our customers and</a:t>
            </a:r>
            <a:r>
              <a:rPr lang="en-US" baseline="0" dirty="0" smtClean="0"/>
              <a:t> they are changing the game in their industry</a:t>
            </a:r>
            <a:endParaRPr lang="en-US" dirty="0" smtClean="0"/>
          </a:p>
          <a:p>
            <a:pPr marL="171450" indent="-171450">
              <a:buFont typeface="Arial"/>
              <a:buChar char="•"/>
            </a:pPr>
            <a:r>
              <a:rPr lang="en-US" dirty="0" smtClean="0"/>
              <a:t>Top U.S </a:t>
            </a:r>
            <a:r>
              <a:rPr lang="en-US" dirty="0" err="1" smtClean="0"/>
              <a:t>telcos</a:t>
            </a:r>
            <a:r>
              <a:rPr lang="en-US" dirty="0" smtClean="0"/>
              <a:t>, ATT and Verizon are our customers as well. The number 1 bank in US, JPMC is our</a:t>
            </a:r>
            <a:r>
              <a:rPr lang="en-US" baseline="0" dirty="0" smtClean="0"/>
              <a:t> customer as well. </a:t>
            </a:r>
            <a:r>
              <a:rPr lang="en-US" dirty="0" smtClean="0"/>
              <a:t>.</a:t>
            </a:r>
          </a:p>
          <a:p>
            <a:pPr marL="171450" indent="-171450">
              <a:buFont typeface="Arial"/>
              <a:buChar char="•"/>
            </a:pPr>
            <a:r>
              <a:rPr lang="en-US" dirty="0" smtClean="0"/>
              <a:t>We are</a:t>
            </a:r>
            <a:r>
              <a:rPr lang="en-US" baseline="0" dirty="0" smtClean="0"/>
              <a:t> currently working with a number of </a:t>
            </a:r>
            <a:r>
              <a:rPr lang="en-US" dirty="0" smtClean="0"/>
              <a:t>industry leaders in a variety of verticals and geographies. </a:t>
            </a:r>
          </a:p>
          <a:p>
            <a:pPr marL="0" indent="0">
              <a:buFont typeface="Arial"/>
              <a:buNone/>
            </a:pPr>
            <a:r>
              <a:rPr lang="en-US" dirty="0" smtClean="0"/>
              <a:t>And</a:t>
            </a:r>
            <a:r>
              <a:rPr lang="en-US" baseline="0" dirty="0" smtClean="0"/>
              <a:t> </a:t>
            </a:r>
            <a:r>
              <a:rPr lang="en-US" dirty="0" smtClean="0"/>
              <a:t>we would LOVE</a:t>
            </a:r>
            <a:r>
              <a:rPr lang="en-US" baseline="0" dirty="0" smtClean="0"/>
              <a:t> t</a:t>
            </a:r>
            <a:r>
              <a:rPr lang="en-US" dirty="0" smtClean="0"/>
              <a:t>o learn more about your company, your goals and</a:t>
            </a:r>
            <a:r>
              <a:rPr lang="en-US" baseline="0" dirty="0" smtClean="0"/>
              <a:t> </a:t>
            </a:r>
            <a:r>
              <a:rPr lang="en-US" dirty="0" smtClean="0"/>
              <a:t>work with you</a:t>
            </a:r>
            <a:r>
              <a:rPr lang="en-US" baseline="0" dirty="0" smtClean="0"/>
              <a:t> to deliver them</a:t>
            </a:r>
            <a:endParaRPr lang="en-US" dirty="0"/>
          </a:p>
        </p:txBody>
      </p:sp>
      <p:sp>
        <p:nvSpPr>
          <p:cNvPr id="967" name="Shape 967"/>
          <p:cNvSpPr txBox="1">
            <a:spLocks noGrp="1"/>
          </p:cNvSpPr>
          <p:nvPr>
            <p:ph type="sldNum" idx="12"/>
          </p:nvPr>
        </p:nvSpPr>
        <p:spPr>
          <a:xfrm>
            <a:off x="3884613" y="8685214"/>
            <a:ext cx="2971800" cy="457199"/>
          </a:xfrm>
          <a:prstGeom prst="rect">
            <a:avLst/>
          </a:prstGeom>
          <a:noFill/>
          <a:ln>
            <a:noFill/>
          </a:ln>
        </p:spPr>
        <p:txBody>
          <a:bodyPr lIns="91415" tIns="45708" rIns="91415" bIns="45708" anchor="t" anchorCtr="0">
            <a:noAutofit/>
          </a:bodyPr>
          <a:lstStyle/>
          <a:p>
            <a:pPr algn="l"/>
            <a:endParaRPr sz="18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1 of 2 for DIY discussion&gt;</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I’d like to share a model with you that I hope illustrates the complexity</a:t>
            </a:r>
            <a:r>
              <a:rPr lang="en-US" sz="1200" kern="1200" baseline="0" dirty="0" smtClean="0">
                <a:solidFill>
                  <a:schemeClr val="tx1"/>
                </a:solidFill>
                <a:effectLst/>
                <a:latin typeface="+mn-lt"/>
                <a:ea typeface="+mn-ea"/>
                <a:cs typeface="+mn-cs"/>
              </a:rPr>
              <a:t> of building your own platform of a similar capabilities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What we see here is a case study from my co-worker who helped his last </a:t>
            </a:r>
            <a:r>
              <a:rPr lang="en-US" sz="1200" b="1" kern="1200" dirty="0" smtClean="0">
                <a:solidFill>
                  <a:schemeClr val="tx1"/>
                </a:solidFill>
                <a:effectLst/>
                <a:latin typeface="+mn-lt"/>
                <a:ea typeface="+mn-ea"/>
                <a:cs typeface="+mn-cs"/>
              </a:rPr>
              <a:t>company build their own platform</a:t>
            </a:r>
            <a:r>
              <a:rPr lang="en-US" sz="1200" kern="1200" dirty="0" smtClean="0">
                <a:solidFill>
                  <a:schemeClr val="tx1"/>
                </a:solidFill>
                <a:effectLst/>
                <a:latin typeface="+mn-lt"/>
                <a:ea typeface="+mn-ea"/>
                <a:cs typeface="+mn-cs"/>
              </a:rPr>
              <a:t>. This is a retail company that was pulling together all the new and interesting technologies.</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other cases with variations of these technologies, but we found they all conclude the same way -  platforms are difficult to build and require a significant investment.</a:t>
            </a:r>
            <a:endParaRPr lang="en-US" sz="14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For example, in this case, the team had to pull together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40+ technologies, both open source and proprietary.</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team started at 10 people</a:t>
            </a:r>
            <a:r>
              <a:rPr lang="en-US" sz="1200" kern="1200" dirty="0" smtClean="0">
                <a:solidFill>
                  <a:schemeClr val="tx1"/>
                </a:solidFill>
                <a:effectLst/>
                <a:latin typeface="+mn-lt"/>
                <a:ea typeface="+mn-ea"/>
                <a:cs typeface="+mn-cs"/>
              </a:rPr>
              <a:t> backed by </a:t>
            </a:r>
            <a:r>
              <a:rPr lang="en-US" sz="1200" b="1" kern="1200" dirty="0" smtClean="0">
                <a:solidFill>
                  <a:schemeClr val="tx1"/>
                </a:solidFill>
                <a:effectLst/>
                <a:latin typeface="+mn-lt"/>
                <a:ea typeface="+mn-ea"/>
                <a:cs typeface="+mn-cs"/>
              </a:rPr>
              <a:t>a valid business case.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And they soon found they had to</a:t>
            </a:r>
            <a:r>
              <a:rPr lang="en-US" sz="1200" b="1" kern="1200" dirty="0" smtClean="0">
                <a:solidFill>
                  <a:schemeClr val="tx1"/>
                </a:solidFill>
                <a:effectLst/>
                <a:latin typeface="+mn-lt"/>
                <a:ea typeface="+mn-ea"/>
                <a:cs typeface="+mn-cs"/>
              </a:rPr>
              <a:t> add more technologies and more people.</a:t>
            </a:r>
            <a:r>
              <a:rPr lang="en-US" sz="1200" kern="1200" dirty="0" smtClean="0">
                <a:solidFill>
                  <a:schemeClr val="tx1"/>
                </a:solidFill>
                <a:effectLst/>
                <a:latin typeface="+mn-lt"/>
                <a:ea typeface="+mn-ea"/>
                <a:cs typeface="+mn-cs"/>
              </a:rPr>
              <a:t>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18 months into it</a:t>
            </a:r>
            <a:r>
              <a:rPr lang="en-US" sz="1200" kern="1200" dirty="0" smtClean="0">
                <a:solidFill>
                  <a:schemeClr val="tx1"/>
                </a:solidFill>
                <a:effectLst/>
                <a:latin typeface="+mn-lt"/>
                <a:ea typeface="+mn-ea"/>
                <a:cs typeface="+mn-cs"/>
              </a:rPr>
              <a:t> and  by the time my colleague left they had </a:t>
            </a:r>
            <a:r>
              <a:rPr lang="en-US" sz="1200" b="1" kern="1200" dirty="0" smtClean="0">
                <a:solidFill>
                  <a:schemeClr val="tx1"/>
                </a:solidFill>
                <a:effectLst/>
                <a:latin typeface="+mn-lt"/>
                <a:ea typeface="+mn-ea"/>
                <a:cs typeface="+mn-cs"/>
              </a:rPr>
              <a:t>50+ engineers across 7 teams and it’s </a:t>
            </a:r>
            <a:endParaRPr lang="en-US" sz="14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taking about 7 million per year to support.</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36</a:t>
            </a:fld>
            <a:endParaRPr lang="en-US"/>
          </a:p>
        </p:txBody>
      </p:sp>
    </p:spTree>
    <p:extLst>
      <p:ext uri="{BB962C8B-B14F-4D97-AF65-F5344CB8AC3E}">
        <p14:creationId xmlns:p14="http://schemas.microsoft.com/office/powerpoint/2010/main" val="2633094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smtClean="0">
                <a:solidFill>
                  <a:schemeClr val="tx1"/>
                </a:solidFill>
                <a:effectLst/>
                <a:latin typeface="+mn-lt"/>
                <a:ea typeface="+mn-ea"/>
                <a:cs typeface="+mn-cs"/>
              </a:rPr>
              <a:t>&lt;optional slide 2 of 2 for DIY discussion&gt;</a:t>
            </a:r>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Instead of stitching together tools from a broad range of categories that aren’t built to work well together, </a:t>
            </a:r>
          </a:p>
          <a:p>
            <a:pPr lvl="0" fontAlgn="base"/>
            <a:r>
              <a:rPr lang="en-US" sz="1200" b="1" kern="1200" dirty="0" smtClean="0">
                <a:solidFill>
                  <a:schemeClr val="tx1"/>
                </a:solidFill>
                <a:effectLst/>
                <a:latin typeface="+mn-lt"/>
                <a:ea typeface="+mn-ea"/>
                <a:cs typeface="+mn-cs"/>
              </a:rPr>
              <a:t>Pivotal has done the work to provide a  defined set of services for both apps and ops teams</a:t>
            </a:r>
            <a:r>
              <a:rPr lang="en-US" sz="1200" kern="1200" dirty="0" smtClean="0">
                <a:solidFill>
                  <a:schemeClr val="tx1"/>
                </a:solidFill>
                <a:effectLst/>
                <a:latin typeface="+mn-lt"/>
                <a:ea typeface="+mn-ea"/>
                <a:cs typeface="+mn-cs"/>
              </a:rPr>
              <a:t> that significantly </a:t>
            </a:r>
            <a:r>
              <a:rPr lang="en-US" sz="1200" b="1" kern="1200" dirty="0" smtClean="0">
                <a:solidFill>
                  <a:schemeClr val="tx1"/>
                </a:solidFill>
                <a:effectLst/>
                <a:latin typeface="+mn-lt"/>
                <a:ea typeface="+mn-ea"/>
                <a:cs typeface="+mn-cs"/>
              </a:rPr>
              <a:t>reduce deployment time, risk and cost.</a:t>
            </a:r>
          </a:p>
          <a:p>
            <a:pPr lvl="0" fontAlgn="base"/>
            <a:endParaRPr lang="en-US" sz="1200" b="1"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&lt;Please talk to Matt </a:t>
            </a:r>
            <a:r>
              <a:rPr lang="en-US" sz="1200" b="1" kern="1200" dirty="0" err="1" smtClean="0">
                <a:solidFill>
                  <a:schemeClr val="tx1"/>
                </a:solidFill>
                <a:effectLst/>
                <a:latin typeface="+mn-lt"/>
                <a:ea typeface="+mn-ea"/>
                <a:cs typeface="+mn-cs"/>
              </a:rPr>
              <a:t>Walburn</a:t>
            </a:r>
            <a:r>
              <a:rPr lang="en-US" sz="1200" b="1" kern="1200" dirty="0" smtClean="0">
                <a:solidFill>
                  <a:schemeClr val="tx1"/>
                </a:solidFill>
                <a:effectLst/>
                <a:latin typeface="+mn-lt"/>
                <a:ea typeface="+mn-ea"/>
                <a:cs typeface="+mn-cs"/>
              </a:rPr>
              <a:t> on talk track for</a:t>
            </a:r>
            <a:r>
              <a:rPr lang="en-US" sz="1200" b="1" kern="1200" baseline="0" dirty="0" smtClean="0">
                <a:solidFill>
                  <a:schemeClr val="tx1"/>
                </a:solidFill>
                <a:effectLst/>
                <a:latin typeface="+mn-lt"/>
                <a:ea typeface="+mn-ea"/>
                <a:cs typeface="+mn-cs"/>
              </a:rPr>
              <a:t> this slide&gt;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Source:</a:t>
            </a:r>
            <a:r>
              <a:rPr lang="en-US" sz="1200" kern="1200" baseline="0" dirty="0" smtClean="0">
                <a:solidFill>
                  <a:schemeClr val="tx1"/>
                </a:solidFill>
                <a:effectLst/>
                <a:latin typeface="+mn-lt"/>
                <a:ea typeface="+mn-ea"/>
                <a:cs typeface="+mn-cs"/>
              </a:rPr>
              <a:t> Matt </a:t>
            </a:r>
            <a:r>
              <a:rPr lang="en-US" sz="1200" kern="1200" baseline="0" dirty="0" err="1" smtClean="0">
                <a:solidFill>
                  <a:schemeClr val="tx1"/>
                </a:solidFill>
                <a:effectLst/>
                <a:latin typeface="+mn-lt"/>
                <a:ea typeface="+mn-ea"/>
                <a:cs typeface="+mn-cs"/>
              </a:rPr>
              <a:t>Walburn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37</a:t>
            </a:fld>
            <a:endParaRPr lang="en-US"/>
          </a:p>
        </p:txBody>
      </p:sp>
    </p:spTree>
    <p:extLst>
      <p:ext uri="{BB962C8B-B14F-4D97-AF65-F5344CB8AC3E}">
        <p14:creationId xmlns:p14="http://schemas.microsoft.com/office/powerpoint/2010/main" val="2888853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How are we able to do this?</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At the </a:t>
            </a:r>
            <a:r>
              <a:rPr lang="en-US" sz="1200" b="1" kern="1200" dirty="0" smtClean="0">
                <a:solidFill>
                  <a:schemeClr val="tx1"/>
                </a:solidFill>
                <a:effectLst/>
                <a:latin typeface="+mn-lt"/>
                <a:ea typeface="+mn-ea"/>
                <a:cs typeface="+mn-cs"/>
              </a:rPr>
              <a:t>core of Pivotal Cloud Foundry platform is Cloud Foundry </a:t>
            </a:r>
            <a:r>
              <a:rPr lang="en-US" sz="1200" kern="1200" dirty="0" smtClean="0">
                <a:solidFill>
                  <a:schemeClr val="tx1"/>
                </a:solidFill>
                <a:effectLst/>
                <a:latin typeface="+mn-lt"/>
                <a:ea typeface="+mn-ea"/>
                <a:cs typeface="+mn-cs"/>
              </a:rPr>
              <a:t>which is the leading open source cloud platform.</a:t>
            </a:r>
            <a:endParaRPr lang="en-US" sz="18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It’s led by an open governance model with </a:t>
            </a:r>
            <a:r>
              <a:rPr lang="en-US" sz="1200" b="1" kern="1200" dirty="0" smtClean="0">
                <a:solidFill>
                  <a:schemeClr val="tx1"/>
                </a:solidFill>
                <a:effectLst/>
                <a:latin typeface="+mn-lt"/>
                <a:ea typeface="+mn-ea"/>
                <a:cs typeface="+mn-cs"/>
              </a:rPr>
              <a:t>contribution from 50+ companies</a:t>
            </a:r>
            <a:r>
              <a:rPr lang="en-US" sz="1200" kern="1200" dirty="0" smtClean="0">
                <a:solidFill>
                  <a:schemeClr val="tx1"/>
                </a:solidFill>
                <a:effectLst/>
                <a:latin typeface="+mn-lt"/>
                <a:ea typeface="+mn-ea"/>
                <a:cs typeface="+mn-cs"/>
              </a:rPr>
              <a:t> including </a:t>
            </a:r>
            <a:endParaRPr lang="en-US" sz="1800"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Pivotal, IBM, HP, as well as upstarts like </a:t>
            </a:r>
            <a:r>
              <a:rPr lang="en-US" sz="1200" b="1" kern="1200" dirty="0" err="1" smtClean="0">
                <a:solidFill>
                  <a:schemeClr val="tx1"/>
                </a:solidFill>
                <a:effectLst/>
                <a:latin typeface="+mn-lt"/>
                <a:ea typeface="+mn-ea"/>
                <a:cs typeface="+mn-cs"/>
              </a:rPr>
              <a:t>Docker</a:t>
            </a:r>
            <a:r>
              <a:rPr lang="en-US" sz="1200" kern="1200" dirty="0" smtClean="0">
                <a:solidFill>
                  <a:schemeClr val="tx1"/>
                </a:solidFill>
                <a:effectLst/>
                <a:latin typeface="+mn-lt"/>
                <a:ea typeface="+mn-ea"/>
                <a:cs typeface="+mn-cs"/>
              </a:rPr>
              <a:t> etc.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The who’s who of the tech industry and a </a:t>
            </a:r>
            <a:r>
              <a:rPr lang="en-US" sz="1200" b="1" kern="1200" dirty="0" smtClean="0">
                <a:solidFill>
                  <a:schemeClr val="tx1"/>
                </a:solidFill>
                <a:effectLst/>
                <a:latin typeface="+mn-lt"/>
                <a:ea typeface="+mn-ea"/>
                <a:cs typeface="+mn-cs"/>
              </a:rPr>
              <a:t>Trillion dollars market cap is backing Cloud Foundry today.</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This enables users to benefit from a </a:t>
            </a:r>
            <a:r>
              <a:rPr lang="en-US" sz="1200" b="1" kern="1200" dirty="0" smtClean="0">
                <a:solidFill>
                  <a:schemeClr val="tx1"/>
                </a:solidFill>
                <a:effectLst/>
                <a:latin typeface="+mn-lt"/>
                <a:ea typeface="+mn-ea"/>
                <a:cs typeface="+mn-cs"/>
              </a:rPr>
              <a:t>variety of use cases</a:t>
            </a:r>
            <a:r>
              <a:rPr lang="en-US" sz="1200" kern="1200" dirty="0" smtClean="0">
                <a:solidFill>
                  <a:schemeClr val="tx1"/>
                </a:solidFill>
                <a:effectLst/>
                <a:latin typeface="+mn-lt"/>
                <a:ea typeface="+mn-ea"/>
                <a:cs typeface="+mn-cs"/>
              </a:rPr>
              <a:t> from </a:t>
            </a:r>
            <a:endParaRPr lang="en-US" sz="1800" kern="1200" dirty="0" smtClean="0">
              <a:solidFill>
                <a:schemeClr val="tx1"/>
              </a:solidFill>
              <a:effectLst/>
              <a:latin typeface="+mn-lt"/>
              <a:ea typeface="+mn-ea"/>
              <a:cs typeface="+mn-cs"/>
            </a:endParaRPr>
          </a:p>
          <a:p>
            <a:pPr lvl="2" fontAlgn="base"/>
            <a:r>
              <a:rPr lang="en-US" sz="1200" b="1" kern="1200" dirty="0" smtClean="0">
                <a:solidFill>
                  <a:schemeClr val="tx1"/>
                </a:solidFill>
                <a:effectLst/>
                <a:latin typeface="+mn-lt"/>
                <a:ea typeface="+mn-ea"/>
                <a:cs typeface="+mn-cs"/>
              </a:rPr>
              <a:t>thousands of contributors driving the engineering.  </a:t>
            </a:r>
            <a:endParaRPr lang="en-US" sz="1800" kern="1200" dirty="0" smtClean="0">
              <a:solidFill>
                <a:schemeClr val="tx1"/>
              </a:solidFill>
              <a:effectLst/>
              <a:latin typeface="+mn-lt"/>
              <a:ea typeface="+mn-ea"/>
              <a:cs typeface="+mn-cs"/>
            </a:endParaRPr>
          </a:p>
          <a:p>
            <a:pPr lvl="0" fontAlgn="base"/>
            <a:r>
              <a:rPr lang="en-US" sz="1200" b="1" kern="1200" dirty="0" smtClean="0">
                <a:solidFill>
                  <a:schemeClr val="tx1"/>
                </a:solidFill>
                <a:effectLst/>
                <a:latin typeface="+mn-lt"/>
                <a:ea typeface="+mn-ea"/>
                <a:cs typeface="+mn-cs"/>
              </a:rPr>
              <a:t>Pivotal alone has 350 engineers adding value on top of CF </a:t>
            </a:r>
            <a:r>
              <a:rPr lang="en-US" sz="1200" kern="1200" dirty="0" smtClean="0">
                <a:solidFill>
                  <a:schemeClr val="tx1"/>
                </a:solidFill>
                <a:effectLst/>
                <a:latin typeface="+mn-lt"/>
                <a:ea typeface="+mn-ea"/>
                <a:cs typeface="+mn-cs"/>
              </a:rPr>
              <a:t>everyday. We ensure that enterprises get a </a:t>
            </a:r>
            <a:r>
              <a:rPr lang="en-US" sz="1200" b="1" kern="1200" dirty="0" smtClean="0">
                <a:solidFill>
                  <a:schemeClr val="tx1"/>
                </a:solidFill>
                <a:effectLst/>
                <a:latin typeface="+mn-lt"/>
                <a:ea typeface="+mn-ea"/>
                <a:cs typeface="+mn-cs"/>
              </a:rPr>
              <a:t>curated, tested and supported platform that’s certified by the CF Foundation.</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38</a:t>
            </a:fld>
            <a:endParaRPr lang="en-US"/>
          </a:p>
        </p:txBody>
      </p:sp>
    </p:spTree>
    <p:extLst>
      <p:ext uri="{BB962C8B-B14F-4D97-AF65-F5344CB8AC3E}">
        <p14:creationId xmlns:p14="http://schemas.microsoft.com/office/powerpoint/2010/main" val="42615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941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5881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u="none" strike="noStrike" kern="1200" dirty="0" smtClean="0">
                <a:solidFill>
                  <a:schemeClr val="tx1"/>
                </a:solidFill>
                <a:effectLst/>
                <a:latin typeface="+mn-lt"/>
                <a:ea typeface="+mn-ea"/>
                <a:cs typeface="+mn-cs"/>
              </a:rPr>
              <a:t>How</a:t>
            </a:r>
            <a:r>
              <a:rPr lang="en-US" sz="1200" u="none" strike="noStrike" kern="1200" dirty="0" smtClean="0">
                <a:solidFill>
                  <a:schemeClr val="tx1"/>
                </a:solidFill>
                <a:effectLst/>
                <a:latin typeface="+mn-lt"/>
                <a:ea typeface="+mn-ea"/>
                <a:cs typeface="+mn-cs"/>
              </a:rPr>
              <a:t> are they transforming? </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These companies have started to</a:t>
            </a:r>
            <a:r>
              <a:rPr lang="en-US" sz="1200" b="1" u="none" strike="noStrike" kern="1200" dirty="0" smtClean="0">
                <a:solidFill>
                  <a:schemeClr val="tx1"/>
                </a:solidFill>
                <a:effectLst/>
                <a:latin typeface="+mn-lt"/>
                <a:ea typeface="+mn-ea"/>
                <a:cs typeface="+mn-cs"/>
              </a:rPr>
              <a:t> close the gap</a:t>
            </a:r>
            <a:r>
              <a:rPr lang="en-US" sz="1200" u="none" strike="noStrike" kern="1200" dirty="0" smtClean="0">
                <a:solidFill>
                  <a:schemeClr val="tx1"/>
                </a:solidFill>
                <a:effectLst/>
                <a:latin typeface="+mn-lt"/>
                <a:ea typeface="+mn-ea"/>
                <a:cs typeface="+mn-cs"/>
              </a:rPr>
              <a:t> in the changes that have occurred </a:t>
            </a:r>
            <a:r>
              <a:rPr lang="en-US" sz="1200" b="1" u="none" strike="noStrike" kern="1200" dirty="0" smtClean="0">
                <a:solidFill>
                  <a:schemeClr val="tx1"/>
                </a:solidFill>
                <a:effectLst/>
                <a:latin typeface="+mn-lt"/>
                <a:ea typeface="+mn-ea"/>
                <a:cs typeface="+mn-cs"/>
              </a:rPr>
              <a:t>in building, deploying, and running their applications</a:t>
            </a:r>
            <a:r>
              <a:rPr lang="en-US" sz="1200" u="none" strike="noStrike" kern="1200" dirty="0" smtClean="0">
                <a:solidFill>
                  <a:schemeClr val="tx1"/>
                </a:solidFill>
                <a:effectLst/>
                <a:latin typeface="+mn-lt"/>
                <a:ea typeface="+mn-ea"/>
                <a:cs typeface="+mn-cs"/>
              </a:rPr>
              <a:t>. What are these changes? </a:t>
            </a:r>
            <a:endParaRPr lang="en-US" sz="1800" u="none" strike="noStrike" kern="1200" dirty="0" smtClean="0">
              <a:solidFill>
                <a:schemeClr val="tx1"/>
              </a:solidFill>
              <a:effectLst/>
              <a:latin typeface="+mn-lt"/>
              <a:ea typeface="+mn-ea"/>
              <a:cs typeface="+mn-cs"/>
            </a:endParaRPr>
          </a:p>
          <a:p>
            <a:pPr lvl="1" fontAlgn="base"/>
            <a:r>
              <a:rPr lang="en-US" sz="1200" b="1" kern="1200" dirty="0" smtClean="0">
                <a:solidFill>
                  <a:schemeClr val="tx1"/>
                </a:solidFill>
                <a:effectLst/>
                <a:latin typeface="+mn-lt"/>
                <a:ea typeface="+mn-ea"/>
                <a:cs typeface="+mn-cs"/>
              </a:rPr>
              <a:t>The Application deployment from before and what most people are familiar with:</a:t>
            </a:r>
            <a:endParaRPr lang="en-US" sz="1800"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Features were planned months in advance and tightly coupled as monolithic apps with intricate roadmap dependencies across the app components</a:t>
            </a:r>
            <a:endParaRPr lang="en-US" sz="1800" u="none" strike="noStrike" kern="1200" dirty="0" smtClean="0">
              <a:solidFill>
                <a:schemeClr val="tx1"/>
              </a:solidFill>
              <a:effectLst/>
              <a:latin typeface="+mn-lt"/>
              <a:ea typeface="+mn-ea"/>
              <a:cs typeface="+mn-cs"/>
            </a:endParaRPr>
          </a:p>
          <a:p>
            <a:pPr lvl="2" fontAlgn="base"/>
            <a:r>
              <a:rPr lang="en-US" sz="1200" b="1" u="none" strike="noStrike" kern="1200" dirty="0" smtClean="0">
                <a:solidFill>
                  <a:schemeClr val="tx1"/>
                </a:solidFill>
                <a:effectLst/>
                <a:latin typeface="+mn-lt"/>
                <a:ea typeface="+mn-ea"/>
                <a:cs typeface="+mn-cs"/>
              </a:rPr>
              <a:t>Development process was linear,</a:t>
            </a:r>
            <a:r>
              <a:rPr lang="en-US" sz="1200" u="none" strike="noStrike" kern="1200" dirty="0" smtClean="0">
                <a:solidFill>
                  <a:schemeClr val="tx1"/>
                </a:solidFill>
                <a:effectLst/>
                <a:latin typeface="+mn-lt"/>
                <a:ea typeface="+mn-ea"/>
                <a:cs typeface="+mn-cs"/>
              </a:rPr>
              <a:t> where months of design and planning phases lead to a</a:t>
            </a:r>
            <a:r>
              <a:rPr lang="en-US" sz="1200" b="1" u="none" strike="noStrike" kern="1200" dirty="0" smtClean="0">
                <a:solidFill>
                  <a:schemeClr val="tx1"/>
                </a:solidFill>
                <a:effectLst/>
                <a:latin typeface="+mn-lt"/>
                <a:ea typeface="+mn-ea"/>
                <a:cs typeface="+mn-cs"/>
              </a:rPr>
              <a:t> long construction phase</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This app was then deployed onto physical machines or </a:t>
            </a:r>
            <a:r>
              <a:rPr lang="en-US" sz="1200" b="1" u="none" strike="noStrike" kern="1200" dirty="0" smtClean="0">
                <a:solidFill>
                  <a:schemeClr val="tx1"/>
                </a:solidFill>
                <a:effectLst/>
                <a:latin typeface="+mn-lt"/>
                <a:ea typeface="+mn-ea"/>
                <a:cs typeface="+mn-cs"/>
              </a:rPr>
              <a:t>infrastructure abstractions like VMs,</a:t>
            </a:r>
            <a:r>
              <a:rPr lang="en-US" sz="1200" u="none" strike="noStrike" kern="1200" dirty="0" smtClean="0">
                <a:solidFill>
                  <a:schemeClr val="tx1"/>
                </a:solidFill>
                <a:effectLst/>
                <a:latin typeface="+mn-lt"/>
                <a:ea typeface="+mn-ea"/>
                <a:cs typeface="+mn-cs"/>
              </a:rPr>
              <a:t>  keeping in mind app dependencies and configurations.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Once the app is deployed, Ops teams were then expected to manage these systems by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Adding on a</a:t>
            </a:r>
            <a:r>
              <a:rPr lang="en-US" sz="1200" b="1" u="none" strike="noStrike" kern="1200" dirty="0" smtClean="0">
                <a:solidFill>
                  <a:schemeClr val="tx1"/>
                </a:solidFill>
                <a:effectLst/>
                <a:latin typeface="+mn-lt"/>
                <a:ea typeface="+mn-ea"/>
                <a:cs typeface="+mn-cs"/>
              </a:rPr>
              <a:t>dditional services for metrics, monitoring, orchestration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There was a </a:t>
            </a:r>
            <a:r>
              <a:rPr lang="en-US" sz="1200" b="1" u="none" strike="noStrike" kern="1200" dirty="0" smtClean="0">
                <a:solidFill>
                  <a:schemeClr val="tx1"/>
                </a:solidFill>
                <a:effectLst/>
                <a:latin typeface="+mn-lt"/>
                <a:ea typeface="+mn-ea"/>
                <a:cs typeface="+mn-cs"/>
              </a:rPr>
              <a:t>designated  time window in which the app was deployed</a:t>
            </a:r>
            <a:r>
              <a:rPr lang="en-US" sz="1200" u="none" strike="noStrike" kern="1200" dirty="0" smtClean="0">
                <a:solidFill>
                  <a:schemeClr val="tx1"/>
                </a:solidFill>
                <a:effectLst/>
                <a:latin typeface="+mn-lt"/>
                <a:ea typeface="+mn-ea"/>
                <a:cs typeface="+mn-cs"/>
              </a:rPr>
              <a:t> or updated because this may involve restarting the whole server.   </a:t>
            </a:r>
            <a:endParaRPr lang="en-US" sz="1800" u="none" strike="noStrike" kern="1200" dirty="0" smtClean="0">
              <a:solidFill>
                <a:schemeClr val="tx1"/>
              </a:solidFill>
              <a:effectLst/>
              <a:latin typeface="+mn-lt"/>
              <a:ea typeface="+mn-ea"/>
              <a:cs typeface="+mn-cs"/>
            </a:endParaRPr>
          </a:p>
          <a:p>
            <a:pPr lvl="3" fontAlgn="base"/>
            <a:r>
              <a:rPr lang="en-US" sz="1200" u="none" strike="noStrike" kern="1200" dirty="0" smtClean="0">
                <a:solidFill>
                  <a:schemeClr val="tx1"/>
                </a:solidFill>
                <a:effectLst/>
                <a:latin typeface="+mn-lt"/>
                <a:ea typeface="+mn-ea"/>
                <a:cs typeface="+mn-cs"/>
              </a:rPr>
              <a:t>Once the app is deployed, they  take on the </a:t>
            </a:r>
            <a:r>
              <a:rPr lang="en-US" sz="1200" b="1" u="none" strike="noStrike" kern="1200" dirty="0" smtClean="0">
                <a:solidFill>
                  <a:schemeClr val="tx1"/>
                </a:solidFill>
                <a:effectLst/>
                <a:latin typeface="+mn-lt"/>
                <a:ea typeface="+mn-ea"/>
                <a:cs typeface="+mn-cs"/>
              </a:rPr>
              <a:t>non trivial engineering task </a:t>
            </a:r>
            <a:r>
              <a:rPr lang="en-US" sz="1200" u="none" strike="noStrike" kern="1200" dirty="0" smtClean="0">
                <a:solidFill>
                  <a:schemeClr val="tx1"/>
                </a:solidFill>
                <a:effectLst/>
                <a:latin typeface="+mn-lt"/>
                <a:ea typeface="+mn-ea"/>
                <a:cs typeface="+mn-cs"/>
              </a:rPr>
              <a:t>of doing whatever is necessary to </a:t>
            </a:r>
            <a:r>
              <a:rPr lang="en-US" sz="1200" b="1" u="none" strike="noStrike" kern="1200" dirty="0" smtClean="0">
                <a:solidFill>
                  <a:schemeClr val="tx1"/>
                </a:solidFill>
                <a:effectLst/>
                <a:latin typeface="+mn-lt"/>
                <a:ea typeface="+mn-ea"/>
                <a:cs typeface="+mn-cs"/>
              </a:rPr>
              <a:t>make the apps secure, patchable, and resilient </a:t>
            </a:r>
            <a:r>
              <a:rPr lang="en-US" sz="1200" u="none" strike="noStrike" kern="1200" dirty="0" smtClean="0">
                <a:solidFill>
                  <a:schemeClr val="tx1"/>
                </a:solidFill>
                <a:effectLst/>
                <a:latin typeface="+mn-lt"/>
                <a:ea typeface="+mn-ea"/>
                <a:cs typeface="+mn-cs"/>
              </a:rPr>
              <a:t>to infrastructure failures (what we call we call Day 2 Ops)</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With this sequential process, disjoint and partial automation -  concept to code takes several months and </a:t>
            </a:r>
            <a:r>
              <a:rPr lang="en-US" sz="1200" b="1" u="none" strike="noStrike" kern="1200" dirty="0" smtClean="0">
                <a:solidFill>
                  <a:schemeClr val="tx1"/>
                </a:solidFill>
                <a:effectLst/>
                <a:latin typeface="+mn-lt"/>
                <a:ea typeface="+mn-ea"/>
                <a:cs typeface="+mn-cs"/>
              </a:rPr>
              <a:t>each deploy was a risky event</a:t>
            </a:r>
            <a:endParaRPr lang="en-US" sz="1800" u="none" strike="noStrike" kern="1200" dirty="0" smtClean="0">
              <a:solidFill>
                <a:schemeClr val="tx1"/>
              </a:solidFill>
              <a:effectLst/>
              <a:latin typeface="+mn-lt"/>
              <a:ea typeface="+mn-ea"/>
              <a:cs typeface="+mn-cs"/>
            </a:endParaRPr>
          </a:p>
          <a:p>
            <a:pPr lvl="1" fontAlgn="base"/>
            <a:r>
              <a:rPr lang="en-US" sz="1200" u="none" strike="noStrike" kern="1200" dirty="0" smtClean="0">
                <a:solidFill>
                  <a:schemeClr val="tx1"/>
                </a:solidFill>
                <a:effectLst/>
                <a:latin typeface="+mn-lt"/>
                <a:ea typeface="+mn-ea"/>
                <a:cs typeface="+mn-cs"/>
              </a:rPr>
              <a:t>What about </a:t>
            </a:r>
            <a:r>
              <a:rPr lang="en-US" sz="1200" b="1" u="none" strike="noStrike" kern="1200" dirty="0" smtClean="0">
                <a:solidFill>
                  <a:schemeClr val="tx1"/>
                </a:solidFill>
                <a:effectLst/>
                <a:latin typeface="+mn-lt"/>
                <a:ea typeface="+mn-ea"/>
                <a:cs typeface="+mn-cs"/>
              </a:rPr>
              <a:t>Application delivery today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marL="914400" marR="0" lvl="2" indent="0" algn="l" defTabSz="457200" rtl="0" eaLnBrk="1" fontAlgn="base"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The application is a l</a:t>
            </a:r>
            <a:r>
              <a:rPr lang="en-US" sz="1200" b="1" u="none" strike="noStrike" kern="1200" dirty="0" smtClean="0">
                <a:solidFill>
                  <a:schemeClr val="tx1"/>
                </a:solidFill>
                <a:effectLst/>
                <a:latin typeface="+mn-lt"/>
                <a:ea typeface="+mn-ea"/>
                <a:cs typeface="+mn-cs"/>
              </a:rPr>
              <a:t>oosely coupled composition of services</a:t>
            </a:r>
            <a:r>
              <a:rPr lang="en-US" sz="1200" u="none" strike="noStrike" kern="1200" dirty="0" smtClean="0">
                <a:solidFill>
                  <a:schemeClr val="tx1"/>
                </a:solidFill>
                <a:effectLst/>
                <a:latin typeface="+mn-lt"/>
                <a:ea typeface="+mn-ea"/>
                <a:cs typeface="+mn-cs"/>
              </a:rPr>
              <a:t> where each service has its own </a:t>
            </a:r>
            <a:r>
              <a:rPr lang="en-US" sz="1200" b="1" u="none" strike="noStrike" kern="1200" dirty="0" smtClean="0">
                <a:solidFill>
                  <a:schemeClr val="tx1"/>
                </a:solidFill>
                <a:effectLst/>
                <a:latin typeface="+mn-lt"/>
                <a:ea typeface="+mn-ea"/>
                <a:cs typeface="+mn-cs"/>
              </a:rPr>
              <a:t>independent software cycle</a:t>
            </a:r>
            <a:r>
              <a:rPr lang="en-US" sz="1200" u="none" strike="noStrike" kern="1200" dirty="0" smtClean="0">
                <a:solidFill>
                  <a:schemeClr val="tx1"/>
                </a:solidFill>
                <a:effectLst/>
                <a:latin typeface="+mn-lt"/>
                <a:ea typeface="+mn-ea"/>
                <a:cs typeface="+mn-cs"/>
              </a:rPr>
              <a:t>. More</a:t>
            </a:r>
            <a:r>
              <a:rPr lang="en-US" dirty="0" smtClean="0"/>
              <a:t> people are shifting to </a:t>
            </a:r>
            <a:r>
              <a:rPr lang="en-US" dirty="0" err="1" smtClean="0"/>
              <a:t>microservices</a:t>
            </a:r>
            <a:r>
              <a:rPr lang="en-US" dirty="0" smtClean="0"/>
              <a:t> because it's an organizational optimization.</a:t>
            </a:r>
            <a:r>
              <a:rPr lang="en-US" baseline="0" dirty="0" smtClean="0"/>
              <a:t> It </a:t>
            </a:r>
            <a:r>
              <a:rPr lang="en-US" dirty="0" smtClean="0"/>
              <a:t>gives development</a:t>
            </a:r>
            <a:r>
              <a:rPr lang="en-US" baseline="0" dirty="0" smtClean="0"/>
              <a:t> teams </a:t>
            </a:r>
            <a:r>
              <a:rPr lang="en-US" dirty="0" smtClean="0"/>
              <a:t>flexibility to work on the pieces that are changing at their own pace and just ship them w/o a bunch of synchronization.</a:t>
            </a:r>
          </a:p>
          <a:p>
            <a:pPr lvl="2" fontAlgn="base"/>
            <a:r>
              <a:rPr lang="en-US" sz="1200" u="none" strike="noStrike" kern="1200" dirty="0" smtClean="0">
                <a:solidFill>
                  <a:schemeClr val="tx1"/>
                </a:solidFill>
                <a:effectLst/>
                <a:latin typeface="+mn-lt"/>
                <a:ea typeface="+mn-ea"/>
                <a:cs typeface="+mn-cs"/>
              </a:rPr>
              <a:t>&lt;click&gt;Software development now is iterative and incremental with </a:t>
            </a:r>
            <a:r>
              <a:rPr lang="en-US" sz="1200" b="1" u="none" strike="noStrike" kern="1200" dirty="0" smtClean="0">
                <a:solidFill>
                  <a:schemeClr val="tx1"/>
                </a:solidFill>
                <a:effectLst/>
                <a:latin typeface="+mn-lt"/>
                <a:ea typeface="+mn-ea"/>
                <a:cs typeface="+mn-cs"/>
              </a:rPr>
              <a:t>short, but frequent development cycles</a:t>
            </a:r>
            <a:r>
              <a:rPr lang="en-US" sz="1200" u="none" strike="noStrike" kern="1200" dirty="0" smtClean="0">
                <a:solidFill>
                  <a:schemeClr val="tx1"/>
                </a:solidFill>
                <a:effectLst/>
                <a:latin typeface="+mn-lt"/>
                <a:ea typeface="+mn-ea"/>
                <a:cs typeface="+mn-cs"/>
              </a:rPr>
              <a:t> injected with constant customer feedback </a:t>
            </a:r>
            <a:endParaRPr lang="en-US" sz="1800" u="none" strike="noStrike" kern="1200" dirty="0" smtClean="0">
              <a:solidFill>
                <a:schemeClr val="tx1"/>
              </a:solidFill>
              <a:effectLst/>
              <a:latin typeface="+mn-lt"/>
              <a:ea typeface="+mn-ea"/>
              <a:cs typeface="+mn-cs"/>
            </a:endParaRPr>
          </a:p>
          <a:p>
            <a:pPr lvl="2" fontAlgn="base"/>
            <a:r>
              <a:rPr lang="en-US" sz="1200" b="0" u="none" strike="noStrike" kern="1200" dirty="0" smtClean="0">
                <a:solidFill>
                  <a:schemeClr val="tx1"/>
                </a:solidFill>
                <a:effectLst/>
                <a:latin typeface="+mn-lt"/>
                <a:ea typeface="+mn-ea"/>
                <a:cs typeface="+mn-cs"/>
              </a:rPr>
              <a:t>&lt;click&gt;</a:t>
            </a:r>
            <a:r>
              <a:rPr lang="en-US" sz="1200" b="0" u="none" strike="noStrike" kern="1200" baseline="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the primary abstraction layer is raised above infrastructure constructs.  </a:t>
            </a:r>
            <a:r>
              <a:rPr lang="en-US" sz="1200" u="none" strike="noStrike" kern="1200" dirty="0" smtClean="0">
                <a:solidFill>
                  <a:schemeClr val="tx1"/>
                </a:solidFill>
                <a:effectLst/>
                <a:latin typeface="+mn-lt"/>
                <a:ea typeface="+mn-ea"/>
                <a:cs typeface="+mn-cs"/>
              </a:rPr>
              <a:t>Rather than using API to create virtual infrastructure, applying various forms of configuration management and automation to enable our applications and supporting services,  we are now </a:t>
            </a:r>
            <a:r>
              <a:rPr lang="en-US" sz="1200" b="1" u="none" strike="noStrike" kern="1200" dirty="0" smtClean="0">
                <a:solidFill>
                  <a:schemeClr val="tx1"/>
                </a:solidFill>
                <a:effectLst/>
                <a:latin typeface="+mn-lt"/>
                <a:ea typeface="+mn-ea"/>
                <a:cs typeface="+mn-cs"/>
              </a:rPr>
              <a:t>using abstractions that allow us to think in terms of just applications and backing services. </a:t>
            </a:r>
            <a:r>
              <a:rPr lang="en-US" sz="1200" u="none" strike="noStrike" kern="1200" dirty="0" smtClean="0">
                <a:solidFill>
                  <a:schemeClr val="tx1"/>
                </a:solidFill>
                <a:effectLst/>
                <a:latin typeface="+mn-lt"/>
                <a:ea typeface="+mn-ea"/>
                <a:cs typeface="+mn-cs"/>
              </a:rPr>
              <a:t>This lets us treat the underlying infrastructure as “</a:t>
            </a:r>
            <a:r>
              <a:rPr lang="en-US" sz="1200" b="1" u="none" strike="noStrike" kern="1200" dirty="0" smtClean="0">
                <a:solidFill>
                  <a:schemeClr val="tx1"/>
                </a:solidFill>
                <a:effectLst/>
                <a:latin typeface="+mn-lt"/>
                <a:ea typeface="+mn-ea"/>
                <a:cs typeface="+mn-cs"/>
              </a:rPr>
              <a:t>disposable</a:t>
            </a:r>
            <a:r>
              <a:rPr lang="en-US" sz="1200" u="none" strike="noStrike" kern="1200" dirty="0" smtClean="0">
                <a:solidFill>
                  <a:schemeClr val="tx1"/>
                </a:solidFill>
                <a:effectLst/>
                <a:latin typeface="+mn-lt"/>
                <a:ea typeface="+mn-ea"/>
                <a:cs typeface="+mn-cs"/>
              </a:rPr>
              <a:t>” because the entire stack from the app down to the OS is being version controlled and can be </a:t>
            </a:r>
            <a:r>
              <a:rPr lang="en-US" sz="1200" b="1" u="none" strike="noStrike" kern="1200" dirty="0" smtClean="0">
                <a:solidFill>
                  <a:schemeClr val="tx1"/>
                </a:solidFill>
                <a:effectLst/>
                <a:latin typeface="+mn-lt"/>
                <a:ea typeface="+mn-ea"/>
                <a:cs typeface="+mn-cs"/>
              </a:rPr>
              <a:t>duplicated or reversed easily</a:t>
            </a:r>
            <a:r>
              <a:rPr lang="en-US" sz="1200" u="none" strike="noStrike" kern="1200" dirty="0" smtClean="0">
                <a:solidFill>
                  <a:schemeClr val="tx1"/>
                </a:solidFill>
                <a:effectLst/>
                <a:latin typeface="+mn-lt"/>
                <a:ea typeface="+mn-ea"/>
                <a:cs typeface="+mn-cs"/>
              </a:rPr>
              <a:t>.  </a:t>
            </a:r>
            <a:endParaRPr lang="en-US" sz="1800" u="none" strike="noStrike" kern="1200" dirty="0" smtClean="0">
              <a:solidFill>
                <a:schemeClr val="tx1"/>
              </a:solidFill>
              <a:effectLst/>
              <a:latin typeface="+mn-lt"/>
              <a:ea typeface="+mn-ea"/>
              <a:cs typeface="+mn-cs"/>
            </a:endParaRPr>
          </a:p>
          <a:p>
            <a:pPr lvl="2" fontAlgn="base"/>
            <a:r>
              <a:rPr lang="en-US" sz="1200" u="none" strike="noStrike" kern="1200" dirty="0" smtClean="0">
                <a:solidFill>
                  <a:schemeClr val="tx1"/>
                </a:solidFill>
                <a:effectLst/>
                <a:latin typeface="+mn-lt"/>
                <a:ea typeface="+mn-ea"/>
                <a:cs typeface="+mn-cs"/>
              </a:rPr>
              <a:t>&lt;click&gt;The risk to production systems is reduced and the </a:t>
            </a:r>
            <a:r>
              <a:rPr lang="en-US" sz="1200" b="1" u="none" strike="noStrike" kern="1200" dirty="0" smtClean="0">
                <a:solidFill>
                  <a:schemeClr val="tx1"/>
                </a:solidFill>
                <a:effectLst/>
                <a:latin typeface="+mn-lt"/>
                <a:ea typeface="+mn-ea"/>
                <a:cs typeface="+mn-cs"/>
              </a:rPr>
              <a:t>strong separation between </a:t>
            </a:r>
            <a:r>
              <a:rPr lang="en-US" sz="1200" b="1" u="none" strike="noStrike" kern="1200" dirty="0" err="1" smtClean="0">
                <a:solidFill>
                  <a:schemeClr val="tx1"/>
                </a:solidFill>
                <a:effectLst/>
                <a:latin typeface="+mn-lt"/>
                <a:ea typeface="+mn-ea"/>
                <a:cs typeface="+mn-cs"/>
              </a:rPr>
              <a:t>Dev</a:t>
            </a:r>
            <a:r>
              <a:rPr lang="en-US" sz="1200" b="1" u="none" strike="noStrike" kern="1200" dirty="0" smtClean="0">
                <a:solidFill>
                  <a:schemeClr val="tx1"/>
                </a:solidFill>
                <a:effectLst/>
                <a:latin typeface="+mn-lt"/>
                <a:ea typeface="+mn-ea"/>
                <a:cs typeface="+mn-cs"/>
              </a:rPr>
              <a:t> and Ops teams changes to one of organized collaboration,</a:t>
            </a:r>
            <a:r>
              <a:rPr lang="en-US" sz="1200" u="none" strike="noStrike" kern="1200" dirty="0" smtClean="0">
                <a:solidFill>
                  <a:schemeClr val="tx1"/>
                </a:solidFill>
                <a:effectLst/>
                <a:latin typeface="+mn-lt"/>
                <a:ea typeface="+mn-ea"/>
                <a:cs typeface="+mn-cs"/>
              </a:rPr>
              <a:t> where they get code to staging and </a:t>
            </a:r>
            <a:r>
              <a:rPr lang="en-US" sz="1200" b="1" u="none" strike="noStrike" kern="1200" dirty="0" smtClean="0">
                <a:solidFill>
                  <a:schemeClr val="tx1"/>
                </a:solidFill>
                <a:effectLst/>
                <a:latin typeface="+mn-lt"/>
                <a:ea typeface="+mn-ea"/>
                <a:cs typeface="+mn-cs"/>
              </a:rPr>
              <a:t>production several times a day</a:t>
            </a:r>
            <a:r>
              <a:rPr lang="en-US" sz="1200" u="none" strike="noStrike" kern="1200" dirty="0" smtClean="0">
                <a:solidFill>
                  <a:schemeClr val="tx1"/>
                </a:solidFill>
                <a:effectLst/>
                <a:latin typeface="+mn-lt"/>
                <a:ea typeface="+mn-ea"/>
                <a:cs typeface="+mn-cs"/>
              </a:rPr>
              <a:t>, </a:t>
            </a:r>
            <a:r>
              <a:rPr lang="en-US" sz="1200" b="1" u="none" strike="noStrike" kern="1200" dirty="0" smtClean="0">
                <a:solidFill>
                  <a:schemeClr val="tx1"/>
                </a:solidFill>
                <a:effectLst/>
                <a:latin typeface="+mn-lt"/>
                <a:ea typeface="+mn-ea"/>
                <a:cs typeface="+mn-cs"/>
              </a:rPr>
              <a:t>distribute deployment risk across many smaller releases.</a:t>
            </a:r>
            <a:endParaRPr lang="en-US" sz="1800" u="none" strike="noStrike"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&lt;click&gt;And once your app is deployed, the operational concerns  of Patching, updating, and change management </a:t>
            </a:r>
            <a:r>
              <a:rPr lang="en-US" dirty="0" smtClean="0"/>
              <a:t>rely on automated orchestration of infra that was previously hand crafted</a:t>
            </a:r>
            <a:r>
              <a:rPr lang="en-US" sz="1200" u="none" strike="noStrike" kern="1200" dirty="0" smtClean="0">
                <a:solidFill>
                  <a:schemeClr val="tx1"/>
                </a:solidFill>
                <a:effectLst/>
                <a:latin typeface="+mn-lt"/>
                <a:ea typeface="+mn-ea"/>
                <a:cs typeface="+mn-cs"/>
              </a:rPr>
              <a:t>. Ops is </a:t>
            </a:r>
            <a:r>
              <a:rPr lang="en-US" sz="1200" b="1" u="none" strike="noStrike" kern="1200" dirty="0" smtClean="0">
                <a:solidFill>
                  <a:schemeClr val="tx1"/>
                </a:solidFill>
                <a:effectLst/>
                <a:latin typeface="+mn-lt"/>
                <a:ea typeface="+mn-ea"/>
                <a:cs typeface="+mn-cs"/>
              </a:rPr>
              <a:t>no longer managing servers, you’re managing services.</a:t>
            </a:r>
            <a:r>
              <a:rPr lang="en-US" sz="1200" u="none" strike="noStrike" kern="1200" dirty="0" smtClean="0">
                <a:solidFill>
                  <a:schemeClr val="tx1"/>
                </a:solidFill>
                <a:effectLst/>
                <a:latin typeface="+mn-lt"/>
                <a:ea typeface="+mn-ea"/>
                <a:cs typeface="+mn-cs"/>
              </a:rPr>
              <a:t> </a:t>
            </a:r>
          </a:p>
          <a:p>
            <a:endParaRPr lang="en-US" sz="1200" u="none" strike="noStrike" kern="1200" dirty="0" smtClean="0">
              <a:solidFill>
                <a:schemeClr val="tx1"/>
              </a:solidFill>
              <a:effectLst/>
              <a:latin typeface="+mn-lt"/>
              <a:ea typeface="+mn-ea"/>
              <a:cs typeface="+mn-cs"/>
            </a:endParaRPr>
          </a:p>
          <a:p>
            <a:endParaRPr lang="en-US" dirty="0" smtClean="0"/>
          </a:p>
          <a:p>
            <a:pPr lvl="2" fontAlgn="base"/>
            <a:endParaRPr lang="en-US" sz="1200" u="none" strike="noStrike" kern="1200" dirty="0" smtClean="0">
              <a:solidFill>
                <a:schemeClr val="tx1"/>
              </a:solidFill>
              <a:effectLst/>
              <a:latin typeface="+mn-lt"/>
              <a:ea typeface="+mn-ea"/>
              <a:cs typeface="+mn-cs"/>
            </a:endParaRPr>
          </a:p>
          <a:p>
            <a:pPr lvl="2" fontAlgn="base"/>
            <a:endParaRPr lang="en-US" sz="120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6</a:t>
            </a:fld>
            <a:endParaRPr lang="en-US"/>
          </a:p>
        </p:txBody>
      </p:sp>
    </p:spTree>
    <p:extLst>
      <p:ext uri="{BB962C8B-B14F-4D97-AF65-F5344CB8AC3E}">
        <p14:creationId xmlns:p14="http://schemas.microsoft.com/office/powerpoint/2010/main" val="1861727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&lt;Image is an animation&gt;</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This comprehensive shift in the model for App Delivery is what the industry is calling </a:t>
            </a:r>
            <a:r>
              <a:rPr lang="en-US" sz="1200" b="1" kern="1200" dirty="0" smtClean="0">
                <a:solidFill>
                  <a:schemeClr val="tx1"/>
                </a:solidFill>
                <a:effectLst/>
                <a:latin typeface="+mn-lt"/>
                <a:ea typeface="+mn-ea"/>
                <a:cs typeface="+mn-cs"/>
              </a:rPr>
              <a:t>Cloud Native. </a:t>
            </a:r>
            <a:r>
              <a:rPr lang="en-US" sz="1200" kern="1200" dirty="0" smtClean="0">
                <a:solidFill>
                  <a:schemeClr val="tx1"/>
                </a:solidFill>
                <a:effectLst/>
                <a:latin typeface="+mn-lt"/>
                <a:ea typeface="+mn-ea"/>
                <a:cs typeface="+mn-cs"/>
              </a:rPr>
              <a:t>Cloud Native is an advanced combination of </a:t>
            </a:r>
            <a:r>
              <a:rPr lang="en-US" sz="1200" b="1" kern="1200" dirty="0" err="1" smtClean="0">
                <a:solidFill>
                  <a:schemeClr val="tx1"/>
                </a:solidFill>
                <a:effectLst/>
                <a:latin typeface="+mn-lt"/>
                <a:ea typeface="+mn-ea"/>
                <a:cs typeface="+mn-cs"/>
              </a:rPr>
              <a:t>devops</a:t>
            </a:r>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microservices</a:t>
            </a:r>
            <a:r>
              <a:rPr lang="en-US" sz="1200" b="1" kern="1200" dirty="0" smtClean="0">
                <a:solidFill>
                  <a:schemeClr val="tx1"/>
                </a:solidFill>
                <a:effectLst/>
                <a:latin typeface="+mn-lt"/>
                <a:ea typeface="+mn-ea"/>
                <a:cs typeface="+mn-cs"/>
              </a:rPr>
              <a:t> and continuous delivery practiced with the goal of shipping more resilient software, faster. </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To efficiently handle the operational impact of the cloud native delivery models, the</a:t>
            </a:r>
            <a:r>
              <a:rPr lang="en-US" sz="1200" b="1" kern="1200" dirty="0" smtClean="0">
                <a:solidFill>
                  <a:schemeClr val="tx1"/>
                </a:solidFill>
                <a:effectLst/>
                <a:latin typeface="+mn-lt"/>
                <a:ea typeface="+mn-ea"/>
                <a:cs typeface="+mn-cs"/>
              </a:rPr>
              <a:t> technology to support the practices becomes the critical piece</a:t>
            </a:r>
            <a:r>
              <a:rPr lang="en-US" sz="1200" kern="1200" dirty="0" smtClean="0">
                <a:solidFill>
                  <a:schemeClr val="tx1"/>
                </a:solidFill>
                <a:effectLst/>
                <a:latin typeface="+mn-lt"/>
                <a:ea typeface="+mn-ea"/>
                <a:cs typeface="+mn-cs"/>
              </a:rPr>
              <a:t>. More and more operational decision making and activity that required human intervention is being programmatically driven into the platform.</a:t>
            </a:r>
          </a:p>
          <a:p>
            <a:pPr lvl="1" fontAlgn="base"/>
            <a:r>
              <a:rPr lang="en-US" sz="1200" kern="1200" dirty="0" smtClean="0">
                <a:solidFill>
                  <a:schemeClr val="tx1"/>
                </a:solidFill>
                <a:effectLst/>
                <a:latin typeface="+mn-lt"/>
                <a:ea typeface="+mn-ea"/>
                <a:cs typeface="+mn-cs"/>
              </a:rPr>
              <a:t>The platform</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Helps teams</a:t>
            </a:r>
            <a:r>
              <a:rPr lang="en-US" sz="1200" b="1" kern="1200" dirty="0" smtClean="0">
                <a:solidFill>
                  <a:schemeClr val="tx1"/>
                </a:solidFill>
                <a:effectLst/>
                <a:latin typeface="+mn-lt"/>
                <a:ea typeface="+mn-ea"/>
                <a:cs typeface="+mn-cs"/>
              </a:rPr>
              <a:t> adopt the architectural and operational changes</a:t>
            </a:r>
            <a:r>
              <a:rPr lang="en-US" sz="1200" kern="1200" dirty="0" smtClean="0">
                <a:solidFill>
                  <a:schemeClr val="tx1"/>
                </a:solidFill>
                <a:effectLst/>
                <a:latin typeface="+mn-lt"/>
                <a:ea typeface="+mn-ea"/>
                <a:cs typeface="+mn-cs"/>
              </a:rPr>
              <a:t> required to be shipping functionality continuously (</a:t>
            </a:r>
            <a:r>
              <a:rPr lang="en-US" sz="1200" i="1" kern="1200" dirty="0" smtClean="0">
                <a:solidFill>
                  <a:schemeClr val="tx1"/>
                </a:solidFill>
                <a:effectLst/>
                <a:latin typeface="+mn-lt"/>
                <a:ea typeface="+mn-ea"/>
                <a:cs typeface="+mn-cs"/>
              </a:rPr>
              <a:t>purple</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Its also a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 culture enabler. CNP makes </a:t>
            </a:r>
            <a:r>
              <a:rPr lang="en-US" sz="1200" b="1" kern="1200" dirty="0" smtClean="0">
                <a:solidFill>
                  <a:schemeClr val="tx1"/>
                </a:solidFill>
                <a:effectLst/>
                <a:latin typeface="+mn-lt"/>
                <a:ea typeface="+mn-ea"/>
                <a:cs typeface="+mn-cs"/>
              </a:rPr>
              <a:t>doing the right thing the easy thing</a:t>
            </a:r>
            <a:r>
              <a:rPr lang="en-US" sz="1200" kern="1200" dirty="0" smtClean="0">
                <a:solidFill>
                  <a:schemeClr val="tx1"/>
                </a:solidFill>
                <a:effectLst/>
                <a:latin typeface="+mn-lt"/>
                <a:ea typeface="+mn-ea"/>
                <a:cs typeface="+mn-cs"/>
              </a:rPr>
              <a:t>, repeatedly and consistently (</a:t>
            </a:r>
            <a:r>
              <a:rPr lang="en-US" sz="1200" i="1" kern="1200" dirty="0" smtClean="0">
                <a:solidFill>
                  <a:schemeClr val="tx1"/>
                </a:solidFill>
                <a:effectLst/>
                <a:latin typeface="+mn-lt"/>
                <a:ea typeface="+mn-ea"/>
                <a:cs typeface="+mn-cs"/>
              </a:rPr>
              <a:t>gray</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straight arrows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It becomes the </a:t>
            </a:r>
            <a:r>
              <a:rPr lang="en-US" sz="1200" b="1" kern="1200" dirty="0" smtClean="0">
                <a:solidFill>
                  <a:schemeClr val="tx1"/>
                </a:solidFill>
                <a:effectLst/>
                <a:latin typeface="+mn-lt"/>
                <a:ea typeface="+mn-ea"/>
                <a:cs typeface="+mn-cs"/>
              </a:rPr>
              <a:t>natural framework/contract between the teams (</a:t>
            </a:r>
            <a:r>
              <a:rPr lang="en-US" sz="1200" i="1" kern="1200" dirty="0" smtClean="0">
                <a:solidFill>
                  <a:schemeClr val="tx1"/>
                </a:solidFill>
                <a:effectLst/>
                <a:latin typeface="+mn-lt"/>
                <a:ea typeface="+mn-ea"/>
                <a:cs typeface="+mn-cs"/>
              </a:rPr>
              <a:t>2 people</a:t>
            </a:r>
            <a:r>
              <a:rPr lang="en-US" sz="1200" b="1" kern="1200" dirty="0" smtClean="0">
                <a:solidFill>
                  <a:schemeClr val="tx1"/>
                </a:solidFill>
                <a:effectLst/>
                <a:latin typeface="+mn-lt"/>
                <a:ea typeface="+mn-ea"/>
                <a:cs typeface="+mn-cs"/>
              </a:rPr>
              <a:t>), the app, the runtime &amp; infrastructure</a:t>
            </a:r>
            <a:r>
              <a:rPr lang="en-US" sz="1200" kern="1200" dirty="0" smtClean="0">
                <a:solidFill>
                  <a:schemeClr val="tx1"/>
                </a:solidFill>
                <a:effectLst/>
                <a:latin typeface="+mn-lt"/>
                <a:ea typeface="+mn-ea"/>
                <a:cs typeface="+mn-cs"/>
              </a:rPr>
              <a:t> facilitating the </a:t>
            </a:r>
            <a:r>
              <a:rPr lang="en-US" sz="1200" b="1" kern="1200" dirty="0" smtClean="0">
                <a:solidFill>
                  <a:schemeClr val="tx1"/>
                </a:solidFill>
                <a:effectLst/>
                <a:latin typeface="+mn-lt"/>
                <a:ea typeface="+mn-ea"/>
                <a:cs typeface="+mn-cs"/>
              </a:rPr>
              <a:t>shared tools, processes, vocabulary </a:t>
            </a:r>
            <a:r>
              <a:rPr lang="en-US" sz="1200" kern="1200" dirty="0" smtClean="0">
                <a:solidFill>
                  <a:schemeClr val="tx1"/>
                </a:solidFill>
                <a:effectLst/>
                <a:latin typeface="+mn-lt"/>
                <a:ea typeface="+mn-ea"/>
                <a:cs typeface="+mn-cs"/>
              </a:rPr>
              <a:t>that simplify collaboration between </a:t>
            </a:r>
            <a:r>
              <a:rPr lang="en-US" sz="1200" kern="1200" dirty="0" err="1" smtClean="0">
                <a:solidFill>
                  <a:schemeClr val="tx1"/>
                </a:solidFill>
                <a:effectLst/>
                <a:latin typeface="+mn-lt"/>
                <a:ea typeface="+mn-ea"/>
                <a:cs typeface="+mn-cs"/>
              </a:rPr>
              <a:t>Dev</a:t>
            </a:r>
            <a:r>
              <a:rPr lang="en-US" sz="1200" kern="1200" dirty="0" smtClean="0">
                <a:solidFill>
                  <a:schemeClr val="tx1"/>
                </a:solidFill>
                <a:effectLst/>
                <a:latin typeface="+mn-lt"/>
                <a:ea typeface="+mn-ea"/>
                <a:cs typeface="+mn-cs"/>
              </a:rPr>
              <a:t> and Ops (</a:t>
            </a:r>
            <a:r>
              <a:rPr lang="en-US" sz="1200" kern="1200" dirty="0" err="1" smtClean="0">
                <a:solidFill>
                  <a:schemeClr val="tx1"/>
                </a:solidFill>
                <a:effectLst/>
                <a:latin typeface="+mn-lt"/>
                <a:ea typeface="+mn-ea"/>
                <a:cs typeface="+mn-cs"/>
              </a:rPr>
              <a:t>DevOps</a:t>
            </a:r>
            <a:r>
              <a:rPr lang="en-US" sz="1200" kern="1200" dirty="0" smtClean="0">
                <a:solidFill>
                  <a:schemeClr val="tx1"/>
                </a:solidFill>
                <a:effectLst/>
                <a:latin typeface="+mn-lt"/>
                <a:ea typeface="+mn-ea"/>
                <a:cs typeface="+mn-cs"/>
              </a:rPr>
              <a:t>)</a:t>
            </a:r>
            <a:endParaRPr lang="en-US" sz="1800" kern="1200" dirty="0" smtClean="0">
              <a:solidFill>
                <a:schemeClr val="tx1"/>
              </a:solidFill>
              <a:effectLst/>
              <a:latin typeface="+mn-lt"/>
              <a:ea typeface="+mn-ea"/>
              <a:cs typeface="+mn-cs"/>
            </a:endParaRPr>
          </a:p>
          <a:p>
            <a:pPr lvl="2" fontAlgn="base"/>
            <a:r>
              <a:rPr lang="en-US" sz="1200" kern="1200" dirty="0" smtClean="0">
                <a:solidFill>
                  <a:schemeClr val="tx1"/>
                </a:solidFill>
                <a:effectLst/>
                <a:latin typeface="+mn-lt"/>
                <a:ea typeface="+mn-ea"/>
                <a:cs typeface="+mn-cs"/>
              </a:rPr>
              <a:t>So that an idea in the morning can be in the product by evening</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7</a:t>
            </a:fld>
            <a:endParaRPr lang="en-US"/>
          </a:p>
        </p:txBody>
      </p:sp>
    </p:spTree>
    <p:extLst>
      <p:ext uri="{BB962C8B-B14F-4D97-AF65-F5344CB8AC3E}">
        <p14:creationId xmlns:p14="http://schemas.microsoft.com/office/powerpoint/2010/main" val="1833129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The problem is that Ops is increasingly getting left to navigate a changing world sometimes</a:t>
            </a:r>
            <a:r>
              <a:rPr lang="en-US" sz="1200" baseline="0" dirty="0" smtClean="0"/>
              <a:t> still </a:t>
            </a:r>
            <a:r>
              <a:rPr lang="en-US" sz="1200" dirty="0" smtClean="0"/>
              <a:t>adhering</a:t>
            </a:r>
            <a:r>
              <a:rPr lang="en-US" sz="1200" baseline="0" dirty="0" smtClean="0"/>
              <a:t> to primitive </a:t>
            </a:r>
            <a:r>
              <a:rPr lang="en-US" sz="1200" dirty="0" smtClean="0"/>
              <a:t>processes like ITIL.</a:t>
            </a:r>
            <a:r>
              <a:rPr lang="en-US" sz="1200" baseline="0" dirty="0" smtClean="0"/>
              <a:t> Most of </a:t>
            </a:r>
            <a:r>
              <a:rPr lang="en-US" sz="1200" dirty="0" smtClean="0"/>
              <a:t>ITIL was established within the context of a tool set that deliberately limits changes.</a:t>
            </a:r>
            <a:r>
              <a:rPr lang="en-US" sz="1200" baseline="0" dirty="0" smtClean="0"/>
              <a:t> In </a:t>
            </a:r>
            <a:r>
              <a:rPr lang="en-US" sz="1200" dirty="0" smtClean="0"/>
              <a:t>today’s context, that puts the breaks on any business value oriented innovation coming from the IT organization.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One of our customers told us the story of how their Developers built </a:t>
            </a:r>
            <a:r>
              <a:rPr lang="en-US" sz="1200" dirty="0" err="1" smtClean="0"/>
              <a:t>microservices</a:t>
            </a:r>
            <a:r>
              <a:rPr lang="en-US" sz="1200" dirty="0" smtClean="0"/>
              <a:t> and sent it to Ops for deployment. At Ops and they basically just put it back together and deployed it as a monolith because their systems were so hard to change.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dirty="0" smtClean="0"/>
              <a:t>Another customer told us</a:t>
            </a:r>
            <a:r>
              <a:rPr lang="en-US" sz="1200" baseline="0" dirty="0" smtClean="0"/>
              <a:t>, that software remained misconfigured or Unpatched for long periods of time in their company. Its sounds odd, but the delays were actually due to well intentioned, but rigid processes that were set up to protect the environment, and these, ironically allowed the threat to persist in the environment for a long time even after it was detected.</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Successful internet companies have actually optimized for the opposite.</a:t>
            </a:r>
            <a:r>
              <a:rPr lang="en-US" sz="1200" baseline="0" dirty="0" smtClean="0"/>
              <a:t> They </a:t>
            </a:r>
            <a:r>
              <a:rPr lang="en-US" sz="1200" dirty="0" smtClean="0"/>
              <a:t>make it as easy as possible to iterate and change to support building great software.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lot of our customers that we’ve worked with</a:t>
            </a:r>
            <a:r>
              <a:rPr lang="en-US" sz="1200" kern="1200" baseline="0" dirty="0" smtClean="0">
                <a:solidFill>
                  <a:schemeClr val="tx1"/>
                </a:solidFill>
                <a:effectLst/>
                <a:latin typeface="+mn-lt"/>
                <a:ea typeface="+mn-ea"/>
                <a:cs typeface="+mn-cs"/>
              </a:rPr>
              <a:t> have a platform evolution that looks like this</a:t>
            </a:r>
            <a:endParaRPr lang="en-US" sz="12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First </a:t>
            </a:r>
            <a:r>
              <a:rPr lang="en-US" sz="1200" kern="1200" dirty="0" smtClean="0">
                <a:solidFill>
                  <a:schemeClr val="tx1"/>
                </a:solidFill>
                <a:effectLst/>
                <a:latin typeface="+mn-lt"/>
                <a:ea typeface="+mn-ea"/>
                <a:cs typeface="+mn-cs"/>
              </a:rPr>
              <a:t>things may start out mostly </a:t>
            </a:r>
            <a:r>
              <a:rPr lang="en-US" sz="1200" b="1" kern="1200" dirty="0" smtClean="0">
                <a:solidFill>
                  <a:schemeClr val="tx1"/>
                </a:solidFill>
                <a:effectLst/>
                <a:latin typeface="+mn-lt"/>
                <a:ea typeface="+mn-ea"/>
                <a:cs typeface="+mn-cs"/>
              </a:rPr>
              <a:t>manual</a:t>
            </a:r>
            <a:r>
              <a:rPr lang="en-US" sz="1200" kern="1200" dirty="0" smtClean="0">
                <a:solidFill>
                  <a:schemeClr val="tx1"/>
                </a:solidFill>
                <a:effectLst/>
                <a:latin typeface="+mn-lt"/>
                <a:ea typeface="+mn-ea"/>
                <a:cs typeface="+mn-cs"/>
              </a:rPr>
              <a:t>, so they </a:t>
            </a:r>
            <a:r>
              <a:rPr lang="en-US" sz="1200" b="1" kern="1200" dirty="0" smtClean="0">
                <a:solidFill>
                  <a:schemeClr val="tx1"/>
                </a:solidFill>
                <a:effectLst/>
                <a:latin typeface="+mn-lt"/>
                <a:ea typeface="+mn-ea"/>
                <a:cs typeface="+mn-cs"/>
              </a:rPr>
              <a:t>automate by scripting.</a:t>
            </a:r>
            <a:r>
              <a:rPr lang="en-US" sz="1200" kern="1200" dirty="0" smtClean="0">
                <a:solidFill>
                  <a:schemeClr val="tx1"/>
                </a:solidFill>
                <a:effectLst/>
                <a:latin typeface="+mn-lt"/>
                <a:ea typeface="+mn-ea"/>
                <a:cs typeface="+mn-cs"/>
              </a:rPr>
              <a:t> </a:t>
            </a:r>
          </a:p>
          <a:p>
            <a:pPr lvl="2"/>
            <a:r>
              <a:rPr lang="en-US" sz="1200" kern="1200" dirty="0" smtClean="0">
                <a:solidFill>
                  <a:schemeClr val="tx1"/>
                </a:solidFill>
                <a:effectLst/>
                <a:latin typeface="+mn-lt"/>
                <a:ea typeface="+mn-ea"/>
                <a:cs typeface="+mn-cs"/>
              </a:rPr>
              <a:t>Then scripting becomes too complex. Then they bring in server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management like </a:t>
            </a:r>
            <a:r>
              <a:rPr lang="en-US" sz="1200" b="1" kern="1200" dirty="0" smtClean="0">
                <a:solidFill>
                  <a:schemeClr val="tx1"/>
                </a:solidFill>
                <a:effectLst/>
                <a:latin typeface="+mn-lt"/>
                <a:ea typeface="+mn-ea"/>
                <a:cs typeface="+mn-cs"/>
              </a:rPr>
              <a:t>Chef recipes/puppet manifest</a:t>
            </a:r>
            <a:r>
              <a:rPr lang="en-US" sz="1200" kern="1200" dirty="0" smtClean="0">
                <a:solidFill>
                  <a:schemeClr val="tx1"/>
                </a:solidFill>
                <a:effectLst/>
                <a:latin typeface="+mn-lt"/>
                <a:ea typeface="+mn-ea"/>
                <a:cs typeface="+mn-cs"/>
              </a:rPr>
              <a:t>. Pretty soon they are investing a  lot in designing for servers </a:t>
            </a:r>
          </a:p>
          <a:p>
            <a:pPr lvl="2"/>
            <a:r>
              <a:rPr lang="en-US" sz="1200" kern="1200" dirty="0" smtClean="0">
                <a:solidFill>
                  <a:schemeClr val="tx1"/>
                </a:solidFill>
                <a:effectLst/>
                <a:latin typeface="+mn-lt"/>
                <a:ea typeface="+mn-ea"/>
                <a:cs typeface="+mn-cs"/>
              </a:rPr>
              <a:t>Some others were experimenting with containers</a:t>
            </a:r>
            <a:r>
              <a:rPr lang="en-US" sz="1200" kern="1200" baseline="0" dirty="0" smtClean="0">
                <a:solidFill>
                  <a:schemeClr val="tx1"/>
                </a:solidFill>
                <a:effectLst/>
                <a:latin typeface="+mn-lt"/>
                <a:ea typeface="+mn-ea"/>
                <a:cs typeface="+mn-cs"/>
              </a:rPr>
              <a:t> and s</a:t>
            </a:r>
            <a:r>
              <a:rPr lang="en-US" sz="1200" dirty="0" smtClean="0"/>
              <a:t>hifting to </a:t>
            </a:r>
            <a:r>
              <a:rPr lang="en-US" sz="1200" dirty="0" err="1" smtClean="0"/>
              <a:t>microservices</a:t>
            </a:r>
            <a:r>
              <a:rPr lang="en-US" sz="1200" dirty="0" smtClean="0"/>
              <a:t>.</a:t>
            </a:r>
            <a:endParaRPr lang="en-US" sz="12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But </a:t>
            </a:r>
            <a:r>
              <a:rPr lang="en-US" sz="1200" dirty="0" err="1" smtClean="0"/>
              <a:t>Microservices</a:t>
            </a:r>
            <a:r>
              <a:rPr lang="en-US" sz="1200" dirty="0" smtClean="0"/>
              <a:t> imply a much greater operational burden</a:t>
            </a:r>
            <a:r>
              <a:rPr lang="en-US" sz="1200" baseline="0" dirty="0" smtClean="0"/>
              <a:t> because it</a:t>
            </a:r>
            <a:r>
              <a:rPr lang="en-US" sz="1200" dirty="0" smtClean="0"/>
              <a:t> increases the number of “things” that need deployment.</a:t>
            </a:r>
            <a:r>
              <a:rPr lang="en-US" sz="1200" baseline="0" dirty="0" smtClean="0"/>
              <a:t> </a:t>
            </a:r>
            <a:r>
              <a:rPr lang="en-US" sz="1200" b="1" kern="1200" dirty="0" smtClean="0">
                <a:solidFill>
                  <a:schemeClr val="tx1"/>
                </a:solidFill>
                <a:effectLst/>
                <a:latin typeface="+mn-lt"/>
                <a:ea typeface="+mn-ea"/>
                <a:cs typeface="+mn-cs"/>
              </a:rPr>
              <a:t>Even for Ops teams that have made great strides in infrastructure automation</a:t>
            </a:r>
            <a:r>
              <a:rPr lang="en-US" sz="1200" b="0" kern="1200" baseline="0" dirty="0" smtClean="0">
                <a:solidFill>
                  <a:schemeClr val="tx1"/>
                </a:solidFill>
                <a:effectLst/>
                <a:latin typeface="+mn-lt"/>
                <a:ea typeface="+mn-ea"/>
                <a:cs typeface="+mn-cs"/>
              </a:rPr>
              <a:t> – if they thought</a:t>
            </a:r>
            <a:r>
              <a:rPr lang="en-US" sz="1200" kern="1200" dirty="0" smtClean="0">
                <a:solidFill>
                  <a:schemeClr val="tx1"/>
                </a:solidFill>
                <a:effectLst/>
                <a:latin typeface="+mn-lt"/>
                <a:ea typeface="+mn-ea"/>
                <a:cs typeface="+mn-cs"/>
              </a:rPr>
              <a:t> building automation and managing the lifecycle of one monolithic app is difficult, time consuming &amp; complex, THEN a composite application with, say,  4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that will each have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their own lifecycles</a:t>
            </a:r>
            <a:r>
              <a:rPr lang="en-US" sz="1200" kern="1200" baseline="0" dirty="0" smtClean="0">
                <a:solidFill>
                  <a:schemeClr val="tx1"/>
                </a:solidFill>
                <a:effectLst/>
                <a:latin typeface="+mn-lt"/>
                <a:ea typeface="+mn-ea"/>
                <a:cs typeface="+mn-cs"/>
              </a:rPr>
              <a:t> – we are talking </a:t>
            </a:r>
            <a:r>
              <a:rPr lang="en-US" sz="1200" kern="1200" dirty="0" smtClean="0">
                <a:solidFill>
                  <a:schemeClr val="tx1"/>
                </a:solidFill>
                <a:effectLst/>
                <a:latin typeface="+mn-lt"/>
                <a:ea typeface="+mn-ea"/>
                <a:cs typeface="+mn-cs"/>
              </a:rPr>
              <a:t>a workload and expense for Ops that is now at least 4x.</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Traditional means of building software, managing infrastructure aren’t going to work. </a:t>
            </a:r>
            <a:r>
              <a:rPr lang="en-US" sz="1200" kern="1200" dirty="0" smtClean="0">
                <a:solidFill>
                  <a:schemeClr val="tx1"/>
                </a:solidFill>
                <a:effectLst/>
                <a:latin typeface="+mn-lt"/>
                <a:ea typeface="+mn-ea"/>
                <a:cs typeface="+mn-cs"/>
              </a:rPr>
              <a:t>Application delivery teams including</a:t>
            </a:r>
            <a:r>
              <a:rPr lang="en-US" sz="1200" kern="1200" baseline="0" dirty="0" smtClean="0">
                <a:solidFill>
                  <a:schemeClr val="tx1"/>
                </a:solidFill>
                <a:effectLst/>
                <a:latin typeface="+mn-lt"/>
                <a:ea typeface="+mn-ea"/>
                <a:cs typeface="+mn-cs"/>
              </a:rPr>
              <a:t> Ops </a:t>
            </a:r>
            <a:r>
              <a:rPr lang="en-US" sz="1200" kern="1200" dirty="0" smtClean="0">
                <a:solidFill>
                  <a:schemeClr val="tx1"/>
                </a:solidFill>
                <a:effectLst/>
                <a:latin typeface="+mn-lt"/>
                <a:ea typeface="+mn-ea"/>
                <a:cs typeface="+mn-cs"/>
              </a:rPr>
              <a:t>need</a:t>
            </a:r>
            <a:r>
              <a:rPr lang="en-US" sz="1200" kern="1200" baseline="0" dirty="0" smtClean="0">
                <a:solidFill>
                  <a:schemeClr val="tx1"/>
                </a:solidFill>
                <a:effectLst/>
                <a:latin typeface="+mn-lt"/>
                <a:ea typeface="+mn-ea"/>
                <a:cs typeface="+mn-cs"/>
              </a:rPr>
              <a:t> to go beyond superficial fixes, and address the culture, processes and technologies that are “frozen” in the enterprise below the surface.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2431647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dirty="0" smtClean="0"/>
              <a:t>High</a:t>
            </a:r>
            <a:r>
              <a:rPr lang="is-IS" baseline="0" dirty="0" smtClean="0"/>
              <a:t> performance organizations that innovate at scale do not sacrifice agilty to safety. They invest in improving both. </a:t>
            </a:r>
            <a:r>
              <a:rPr lang="en-US" sz="1200" kern="1200" baseline="0" dirty="0" smtClean="0">
                <a:solidFill>
                  <a:schemeClr val="tx1"/>
                </a:solidFill>
                <a:effectLst/>
                <a:latin typeface="+mn-lt"/>
                <a:ea typeface="+mn-ea"/>
                <a:cs typeface="+mn-cs"/>
              </a:rPr>
              <a:t>They need a better platform that facilitates that.</a:t>
            </a: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2395719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smtClean="0">
                <a:solidFill>
                  <a:schemeClr val="tx1"/>
                </a:solidFill>
                <a:effectLst/>
                <a:latin typeface="+mn-lt"/>
                <a:ea typeface="+mn-ea"/>
                <a:cs typeface="+mn-cs"/>
              </a:rPr>
              <a:t>Pivotal’s</a:t>
            </a:r>
            <a:r>
              <a:rPr lang="en-US" sz="1200" kern="1200" dirty="0" smtClean="0">
                <a:solidFill>
                  <a:schemeClr val="tx1"/>
                </a:solidFill>
                <a:effectLst/>
                <a:latin typeface="+mn-lt"/>
                <a:ea typeface="+mn-ea"/>
                <a:cs typeface="+mn-cs"/>
              </a:rPr>
              <a:t> vision is to provide a full solution - a platform that </a:t>
            </a:r>
            <a:r>
              <a:rPr lang="en-US" sz="1200" b="1" kern="1200" dirty="0" smtClean="0">
                <a:solidFill>
                  <a:schemeClr val="tx1"/>
                </a:solidFill>
                <a:effectLst/>
                <a:latin typeface="+mn-lt"/>
                <a:ea typeface="+mn-ea"/>
                <a:cs typeface="+mn-cs"/>
              </a:rPr>
              <a:t>allows agile teams to iterate</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incorporating</a:t>
            </a:r>
            <a:r>
              <a:rPr lang="en-US" sz="1200" kern="1200" dirty="0" smtClean="0">
                <a:solidFill>
                  <a:schemeClr val="tx1"/>
                </a:solidFill>
                <a:effectLst/>
                <a:latin typeface="+mn-lt"/>
                <a:ea typeface="+mn-ea"/>
                <a:cs typeface="+mn-cs"/>
              </a:rPr>
              <a:t> the </a:t>
            </a:r>
            <a:r>
              <a:rPr lang="en-US" sz="1200" b="1" kern="1200" dirty="0" smtClean="0">
                <a:solidFill>
                  <a:schemeClr val="tx1"/>
                </a:solidFill>
                <a:effectLst/>
                <a:latin typeface="+mn-lt"/>
                <a:ea typeface="+mn-ea"/>
                <a:cs typeface="+mn-cs"/>
              </a:rPr>
              <a:t>best-of-breed technologies in the industry</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best-practices in software engineering and release management</a:t>
            </a:r>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PCF platform allows Ops team to</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Radically </a:t>
            </a:r>
            <a:r>
              <a:rPr lang="en-US" sz="1200" b="1" kern="1200" dirty="0" smtClean="0">
                <a:solidFill>
                  <a:schemeClr val="tx1"/>
                </a:solidFill>
                <a:effectLst/>
                <a:latin typeface="+mn-lt"/>
                <a:ea typeface="+mn-ea"/>
                <a:cs typeface="+mn-cs"/>
              </a:rPr>
              <a:t>Improve Developer Velocity</a:t>
            </a:r>
            <a:r>
              <a:rPr lang="en-US" sz="1200" kern="1200" dirty="0" smtClean="0">
                <a:solidFill>
                  <a:schemeClr val="tx1"/>
                </a:solidFill>
                <a:effectLst/>
                <a:latin typeface="+mn-lt"/>
                <a:ea typeface="+mn-ea"/>
                <a:cs typeface="+mn-cs"/>
              </a:rPr>
              <a:t> by getting them the right tools and leveraging existing expertise. We have</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Support for many </a:t>
            </a:r>
            <a:r>
              <a:rPr lang="en-US" sz="1200" kern="1200" dirty="0" err="1" smtClean="0">
                <a:solidFill>
                  <a:schemeClr val="tx1"/>
                </a:solidFill>
                <a:effectLst/>
                <a:latin typeface="+mn-lt"/>
                <a:ea typeface="+mn-ea"/>
                <a:cs typeface="+mn-cs"/>
              </a:rPr>
              <a:t>langs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Optimized for Cloud Native applications so developers can quickly stand up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Includes battle-tested Netflix OSS integrations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Easy access to Services</a:t>
            </a:r>
            <a:endParaRPr lang="en-US" sz="1800" kern="1200" dirty="0" smtClean="0">
              <a:solidFill>
                <a:schemeClr val="tx1"/>
              </a:solidFill>
              <a:effectLst/>
              <a:latin typeface="+mn-lt"/>
              <a:ea typeface="+mn-ea"/>
              <a:cs typeface="+mn-cs"/>
            </a:endParaRPr>
          </a:p>
          <a:p>
            <a:pPr lvl="3"/>
            <a:r>
              <a:rPr lang="en-US" sz="1200" kern="1200" dirty="0" smtClean="0">
                <a:solidFill>
                  <a:schemeClr val="tx1"/>
                </a:solidFill>
                <a:effectLst/>
                <a:latin typeface="+mn-lt"/>
                <a:ea typeface="+mn-ea"/>
                <a:cs typeface="+mn-cs"/>
              </a:rPr>
              <a:t>Natively managed services like SSO, MySQL, partner services like </a:t>
            </a:r>
            <a:r>
              <a:rPr lang="en-US" sz="1200" kern="1200" dirty="0" err="1" smtClean="0">
                <a:solidFill>
                  <a:schemeClr val="tx1"/>
                </a:solidFill>
                <a:effectLst/>
                <a:latin typeface="+mn-lt"/>
                <a:ea typeface="+mn-ea"/>
                <a:cs typeface="+mn-cs"/>
              </a:rPr>
              <a:t>AppDynamics</a:t>
            </a:r>
            <a:r>
              <a:rPr lang="en-US" sz="1200" kern="1200" dirty="0" smtClean="0">
                <a:solidFill>
                  <a:schemeClr val="tx1"/>
                </a:solidFill>
                <a:effectLst/>
                <a:latin typeface="+mn-lt"/>
                <a:ea typeface="+mn-ea"/>
                <a:cs typeface="+mn-cs"/>
              </a:rPr>
              <a:t>, New Relic for monitoring, user provided services like Oracle DB, so enterprises can leverage the data they already have</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Purpose built for Day 2 Ops.</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Everything to deploy app is available. CI/CD tools, authentication</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Once its deployed, e</a:t>
            </a:r>
            <a:r>
              <a:rPr lang="en-US" sz="1200" b="1" kern="1200" dirty="0" smtClean="0">
                <a:solidFill>
                  <a:schemeClr val="tx1"/>
                </a:solidFill>
                <a:effectLst/>
                <a:latin typeface="+mn-lt"/>
                <a:ea typeface="+mn-ea"/>
                <a:cs typeface="+mn-cs"/>
              </a:rPr>
              <a:t>verything is there to manage the availability of the app</a:t>
            </a:r>
            <a:r>
              <a:rPr lang="en-US" sz="1200" kern="1200" dirty="0" smtClean="0">
                <a:solidFill>
                  <a:schemeClr val="tx1"/>
                </a:solidFill>
                <a:effectLst/>
                <a:latin typeface="+mn-lt"/>
                <a:ea typeface="+mn-ea"/>
                <a:cs typeface="+mn-cs"/>
              </a:rPr>
              <a:t> like metrics, health management, scaling etc.</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Dashboards for</a:t>
            </a:r>
            <a:r>
              <a:rPr lang="en-US" sz="1200" b="1" kern="1200" dirty="0" smtClean="0">
                <a:solidFill>
                  <a:schemeClr val="tx1"/>
                </a:solidFill>
                <a:effectLst/>
                <a:latin typeface="+mn-lt"/>
                <a:ea typeface="+mn-ea"/>
                <a:cs typeface="+mn-cs"/>
              </a:rPr>
              <a:t> holistic view across apps and Ops</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World class container orchestration with</a:t>
            </a:r>
            <a:r>
              <a:rPr lang="en-US" sz="1200" b="1" kern="1200" dirty="0" smtClean="0">
                <a:solidFill>
                  <a:schemeClr val="tx1"/>
                </a:solidFill>
                <a:effectLst/>
                <a:latin typeface="+mn-lt"/>
                <a:ea typeface="+mn-ea"/>
                <a:cs typeface="+mn-cs"/>
              </a:rPr>
              <a:t> zero human intervention in individual machines through app lifecycle</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You get industry standard Linux </a:t>
            </a:r>
            <a:r>
              <a:rPr lang="en-US" sz="1200" b="1" kern="1200" dirty="0" smtClean="0">
                <a:solidFill>
                  <a:schemeClr val="tx1"/>
                </a:solidFill>
                <a:effectLst/>
                <a:latin typeface="+mn-lt"/>
                <a:ea typeface="+mn-ea"/>
                <a:cs typeface="+mn-cs"/>
              </a:rPr>
              <a:t>containers, optimized for speed. </a:t>
            </a:r>
            <a:r>
              <a:rPr lang="en-US" sz="1200" kern="1200" dirty="0" smtClean="0">
                <a:solidFill>
                  <a:schemeClr val="tx1"/>
                </a:solidFill>
                <a:effectLst/>
                <a:latin typeface="+mn-lt"/>
                <a:ea typeface="+mn-ea"/>
                <a:cs typeface="+mn-cs"/>
              </a:rPr>
              <a:t>OS management for Linux</a:t>
            </a:r>
            <a:r>
              <a:rPr lang="en-US" sz="1200" kern="1200" baseline="0" dirty="0" smtClean="0">
                <a:solidFill>
                  <a:schemeClr val="tx1"/>
                </a:solidFill>
                <a:effectLst/>
                <a:latin typeface="+mn-lt"/>
                <a:ea typeface="+mn-ea"/>
                <a:cs typeface="+mn-cs"/>
              </a:rPr>
              <a:t> stacks and support Windows stack for .NET applications.</a:t>
            </a:r>
            <a:endParaRPr lang="en-US" sz="1800" kern="1200" dirty="0" smtClean="0">
              <a:solidFill>
                <a:schemeClr val="tx1"/>
              </a:solidFill>
              <a:effectLst/>
              <a:latin typeface="+mn-lt"/>
              <a:ea typeface="+mn-ea"/>
              <a:cs typeface="+mn-cs"/>
            </a:endParaRPr>
          </a:p>
          <a:p>
            <a:pPr lvl="1"/>
            <a:r>
              <a:rPr lang="en-US" sz="1200" b="1" kern="1200" dirty="0" smtClean="0">
                <a:solidFill>
                  <a:schemeClr val="tx1"/>
                </a:solidFill>
                <a:effectLst/>
                <a:latin typeface="+mn-lt"/>
                <a:ea typeface="+mn-ea"/>
                <a:cs typeface="+mn-cs"/>
              </a:rPr>
              <a:t>Built around </a:t>
            </a:r>
            <a:r>
              <a:rPr lang="en-US" sz="1200" b="1" kern="1200" dirty="0" err="1" smtClean="0">
                <a:solidFill>
                  <a:schemeClr val="tx1"/>
                </a:solidFill>
                <a:effectLst/>
                <a:latin typeface="+mn-lt"/>
                <a:ea typeface="+mn-ea"/>
                <a:cs typeface="+mn-cs"/>
              </a:rPr>
              <a:t>Multicloud</a:t>
            </a:r>
            <a:r>
              <a:rPr lang="en-US" sz="1200" b="1" kern="1200" dirty="0" smtClean="0">
                <a:solidFill>
                  <a:schemeClr val="tx1"/>
                </a:solidFill>
                <a:effectLst/>
                <a:latin typeface="+mn-lt"/>
                <a:ea typeface="+mn-ea"/>
                <a:cs typeface="+mn-cs"/>
              </a:rPr>
              <a:t> primitives</a:t>
            </a:r>
            <a:r>
              <a:rPr lang="en-US" sz="1200" kern="1200" dirty="0" smtClean="0">
                <a:solidFill>
                  <a:schemeClr val="tx1"/>
                </a:solidFill>
                <a:effectLst/>
                <a:latin typeface="+mn-lt"/>
                <a:ea typeface="+mn-ea"/>
                <a:cs typeface="+mn-cs"/>
              </a:rPr>
              <a:t>, no cloud specific features. </a:t>
            </a:r>
          </a:p>
          <a:p>
            <a:pPr lvl="1"/>
            <a:endParaRPr lang="en-US" sz="1200" kern="1200" dirty="0" smtClean="0">
              <a:solidFill>
                <a:schemeClr val="tx1"/>
              </a:solidFill>
              <a:effectLst/>
              <a:latin typeface="+mn-lt"/>
              <a:ea typeface="+mn-ea"/>
              <a:cs typeface="+mn-cs"/>
            </a:endParaRPr>
          </a:p>
          <a:p>
            <a:pPr lvl="0" fontAlgn="base"/>
            <a:r>
              <a:rPr lang="en-US" sz="1200" kern="1200" dirty="0" smtClean="0">
                <a:solidFill>
                  <a:schemeClr val="tx1"/>
                </a:solidFill>
                <a:effectLst/>
                <a:latin typeface="+mn-lt"/>
                <a:ea typeface="+mn-ea"/>
                <a:cs typeface="+mn-cs"/>
              </a:rPr>
              <a:t>We’ve seen </a:t>
            </a:r>
            <a:r>
              <a:rPr lang="en-US" sz="1200" b="1" kern="1200" dirty="0" smtClean="0">
                <a:solidFill>
                  <a:schemeClr val="tx1"/>
                </a:solidFill>
                <a:effectLst/>
                <a:latin typeface="+mn-lt"/>
                <a:ea typeface="+mn-ea"/>
                <a:cs typeface="+mn-cs"/>
              </a:rPr>
              <a:t>customers struggle with piecing together the various tools themselves</a:t>
            </a:r>
            <a:r>
              <a:rPr lang="en-US" sz="1200" kern="1200" dirty="0" smtClean="0">
                <a:solidFill>
                  <a:schemeClr val="tx1"/>
                </a:solidFill>
                <a:effectLst/>
                <a:latin typeface="+mn-lt"/>
                <a:ea typeface="+mn-ea"/>
                <a:cs typeface="+mn-cs"/>
              </a:rPr>
              <a:t> which can be</a:t>
            </a:r>
            <a:endParaRPr lang="en-US" sz="1800" kern="1200" dirty="0" smtClean="0">
              <a:solidFill>
                <a:schemeClr val="tx1"/>
              </a:solidFill>
              <a:effectLst/>
              <a:latin typeface="+mn-lt"/>
              <a:ea typeface="+mn-ea"/>
              <a:cs typeface="+mn-cs"/>
            </a:endParaRPr>
          </a:p>
          <a:p>
            <a:pPr lvl="1" fontAlgn="base"/>
            <a:r>
              <a:rPr lang="en-US" sz="1200" kern="1200" dirty="0" smtClean="0">
                <a:solidFill>
                  <a:schemeClr val="tx1"/>
                </a:solidFill>
                <a:effectLst/>
                <a:latin typeface="+mn-lt"/>
                <a:ea typeface="+mn-ea"/>
                <a:cs typeface="+mn-cs"/>
              </a:rPr>
              <a:t>error prone and inconsistent.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the </a:t>
            </a:r>
            <a:r>
              <a:rPr lang="en-US" sz="1200" b="1" kern="1200" dirty="0" smtClean="0">
                <a:solidFill>
                  <a:schemeClr val="tx1"/>
                </a:solidFill>
                <a:effectLst/>
                <a:latin typeface="+mn-lt"/>
                <a:ea typeface="+mn-ea"/>
                <a:cs typeface="+mn-cs"/>
              </a:rPr>
              <a:t>linkages between the various tools is done manually</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a:t>
            </a:r>
            <a:r>
              <a:rPr lang="en-US" sz="1200" b="1" kern="1200" dirty="0" smtClean="0">
                <a:solidFill>
                  <a:schemeClr val="tx1"/>
                </a:solidFill>
                <a:effectLst/>
                <a:latin typeface="+mn-lt"/>
                <a:ea typeface="+mn-ea"/>
                <a:cs typeface="+mn-cs"/>
              </a:rPr>
              <a:t> each product represents its own source of truth.</a:t>
            </a:r>
            <a:r>
              <a:rPr lang="en-US" sz="18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Ops</a:t>
            </a:r>
            <a:r>
              <a:rPr lang="en-US" sz="1200" kern="1200" baseline="0" dirty="0" smtClean="0">
                <a:solidFill>
                  <a:schemeClr val="tx1"/>
                </a:solidFill>
                <a:effectLst/>
                <a:latin typeface="+mn-lt"/>
                <a:ea typeface="+mn-ea"/>
                <a:cs typeface="+mn-cs"/>
              </a:rPr>
              <a:t> teams are unnecessarily stretched thin managing the individual pieces.</a:t>
            </a:r>
            <a:r>
              <a:rPr lang="en-US" dirty="0" smtClean="0"/>
              <a:t> </a:t>
            </a:r>
          </a:p>
          <a:p>
            <a:endParaRPr lang="en-US" dirty="0" smtClean="0"/>
          </a:p>
          <a:p>
            <a:pPr marL="228600" indent="-228600">
              <a:buAutoNum type="arabicPeriod"/>
            </a:pPr>
            <a:r>
              <a:rPr lang="en-US" dirty="0" smtClean="0"/>
              <a:t>A more automated solution</a:t>
            </a:r>
            <a:r>
              <a:rPr lang="en-US" baseline="0" dirty="0" smtClean="0"/>
              <a:t> - </a:t>
            </a:r>
            <a:r>
              <a:rPr lang="en-US" dirty="0" smtClean="0"/>
              <a:t> one that stretches from the infrastructure all the way to the application framework, rather than ad-hoc automation</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An opinionated platform that</a:t>
            </a:r>
            <a:r>
              <a:rPr lang="en-US" baseline="0" dirty="0" smtClean="0"/>
              <a:t> </a:t>
            </a:r>
            <a:r>
              <a:rPr lang="en-US" dirty="0" smtClean="0"/>
              <a:t>imposes strict contracts</a:t>
            </a:r>
            <a:r>
              <a:rPr lang="en-US" baseline="0" dirty="0" smtClean="0"/>
              <a:t> </a:t>
            </a:r>
            <a:r>
              <a:rPr lang="en-US" dirty="0" smtClean="0"/>
              <a:t>between</a:t>
            </a:r>
            <a:r>
              <a:rPr lang="en-US" baseline="0" dirty="0" smtClean="0"/>
              <a:t> it and </a:t>
            </a:r>
            <a:r>
              <a:rPr lang="en-US" dirty="0" smtClean="0"/>
              <a:t>the infrastructure layer,</a:t>
            </a:r>
            <a:r>
              <a:rPr lang="en-US" baseline="0" dirty="0" smtClean="0"/>
              <a:t> and between itself and t</a:t>
            </a:r>
            <a:r>
              <a:rPr lang="en-US" dirty="0" smtClean="0"/>
              <a:t>he applications and services it supports ,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Is essential </a:t>
            </a:r>
            <a:r>
              <a:rPr lang="en-US" sz="1200" b="1" kern="1200" dirty="0" smtClean="0">
                <a:solidFill>
                  <a:schemeClr val="tx1"/>
                </a:solidFill>
                <a:effectLst/>
                <a:latin typeface="+mn-lt"/>
                <a:ea typeface="+mn-ea"/>
                <a:cs typeface="+mn-cs"/>
              </a:rPr>
              <a:t>so your teams are focused on what brings most value to the company. </a:t>
            </a:r>
          </a:p>
          <a:p>
            <a:pPr lvl="2" fontAlgn="base"/>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10</a:t>
            </a:fld>
            <a:endParaRPr lang="en-US"/>
          </a:p>
        </p:txBody>
      </p:sp>
    </p:spTree>
    <p:extLst>
      <p:ext uri="{BB962C8B-B14F-4D97-AF65-F5344CB8AC3E}">
        <p14:creationId xmlns:p14="http://schemas.microsoft.com/office/powerpoint/2010/main" val="86004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010763627"/>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299157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009522"/>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2638259"/>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44403062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75985110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64451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7206007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252237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72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12056" y="4855076"/>
            <a:ext cx="731520" cy="171298"/>
          </a:xfrm>
          <a:prstGeom prst="rect">
            <a:avLst/>
          </a:prstGeom>
        </p:spPr>
      </p:pic>
      <p:sp>
        <p:nvSpPr>
          <p:cNvPr id="9" name="Picture Placeholder 8"/>
          <p:cNvSpPr>
            <a:spLocks noGrp="1"/>
          </p:cNvSpPr>
          <p:nvPr>
            <p:ph type="pic" sz="quarter" idx="14"/>
          </p:nvPr>
        </p:nvSpPr>
        <p:spPr>
          <a:xfrm>
            <a:off x="6099048"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Tree>
    <p:extLst>
      <p:ext uri="{BB962C8B-B14F-4D97-AF65-F5344CB8AC3E}">
        <p14:creationId xmlns:p14="http://schemas.microsoft.com/office/powerpoint/2010/main" val="165481553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829629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77477406"/>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464968"/>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336303" y="241562"/>
            <a:ext cx="852220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5417005"/>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1932540330"/>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90310890"/>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2505937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a:solidFill>
            <a:srgbClr val="2C3E4B"/>
          </a:solidFill>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764785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521208"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521208"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399431128"/>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Main Page">
    <p:spTree>
      <p:nvGrpSpPr>
        <p:cNvPr id="1" name=""/>
        <p:cNvGrpSpPr/>
        <p:nvPr/>
      </p:nvGrpSpPr>
      <p:grpSpPr>
        <a:xfrm>
          <a:off x="0" y="0"/>
          <a:ext cx="0" cy="0"/>
          <a:chOff x="0" y="0"/>
          <a:chExt cx="0" cy="0"/>
        </a:xfrm>
      </p:grpSpPr>
      <p:sp>
        <p:nvSpPr>
          <p:cNvPr id="2" name="Title 1"/>
          <p:cNvSpPr>
            <a:spLocks noGrp="1"/>
          </p:cNvSpPr>
          <p:nvPr>
            <p:ph type="title"/>
          </p:nvPr>
        </p:nvSpPr>
        <p:spPr>
          <a:xfrm>
            <a:off x="3106096" y="149918"/>
            <a:ext cx="5985149"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3106674" y="624363"/>
            <a:ext cx="5984748"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4"/>
          </p:nvPr>
        </p:nvSpPr>
        <p:spPr>
          <a:xfrm>
            <a:off x="0" y="-2286"/>
            <a:ext cx="3044952"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666804299"/>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7290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 Blank logo">
    <p:bg>
      <p:bgPr>
        <a:gradFill flip="none" rotWithShape="1">
          <a:gsLst>
            <a:gs pos="0">
              <a:schemeClr val="accent1"/>
            </a:gs>
            <a:gs pos="81000">
              <a:schemeClr val="accent1">
                <a:lumMod val="50000"/>
              </a:schemeClr>
            </a:gs>
          </a:gsLst>
          <a:lin ang="16200000" scaled="0"/>
          <a:tileRect/>
        </a:gradFill>
        <a:effectLst/>
      </p:bgPr>
    </p:bg>
    <p:spTree>
      <p:nvGrpSpPr>
        <p:cNvPr id="1" name="Shape 19"/>
        <p:cNvGrpSpPr/>
        <p:nvPr/>
      </p:nvGrpSpPr>
      <p:grpSpPr>
        <a:xfrm>
          <a:off x="0" y="0"/>
          <a:ext cx="0" cy="0"/>
          <a:chOff x="0" y="0"/>
          <a:chExt cx="0" cy="0"/>
        </a:xfrm>
      </p:grpSpPr>
      <p:pic>
        <p:nvPicPr>
          <p:cNvPr id="2" name="Shape 115"/>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8286414" y="4854091"/>
            <a:ext cx="712199" cy="173700"/>
          </a:xfrm>
          <a:prstGeom prst="rect">
            <a:avLst/>
          </a:prstGeom>
          <a:noFill/>
          <a:ln>
            <a:noFill/>
          </a:ln>
        </p:spPr>
      </p:pic>
    </p:spTree>
    <p:extLst>
      <p:ext uri="{BB962C8B-B14F-4D97-AF65-F5344CB8AC3E}">
        <p14:creationId xmlns:p14="http://schemas.microsoft.com/office/powerpoint/2010/main" val="1246174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E232D"/>
        </a:solidFill>
        <a:effectLst/>
      </p:bgPr>
    </p:bg>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3020261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787965807"/>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739204059"/>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11971135"/>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7" name="Shape 67"/>
          <p:cNvSpPr/>
          <p:nvPr userDrawn="1"/>
        </p:nvSpPr>
        <p:spPr>
          <a:xfrm>
            <a:off x="13113983" y="10010775"/>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dirty="0">
                <a:solidFill>
                  <a:srgbClr val="121A20">
                    <a:lumMod val="60000"/>
                    <a:lumOff val="40000"/>
                  </a:srgbClr>
                </a:solidFill>
                <a:latin typeface="Helvetica Neue"/>
                <a:ea typeface="Helvetica Neue"/>
                <a:cs typeface="Helvetica Neue"/>
                <a:sym typeface="Helvetica Neue"/>
              </a:rPr>
              <a:t>© Copyright 2016 Pivotal Software Inc. All rights reserved. </a:t>
            </a:r>
          </a:p>
        </p:txBody>
      </p:sp>
    </p:spTree>
    <p:extLst>
      <p:ext uri="{BB962C8B-B14F-4D97-AF65-F5344CB8AC3E}">
        <p14:creationId xmlns:p14="http://schemas.microsoft.com/office/powerpoint/2010/main" val="3216705673"/>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lank">
    <p:bg>
      <p:bgPr>
        <a:solidFill>
          <a:srgbClr val="0E232D"/>
        </a:solidFill>
        <a:effectLst/>
      </p:bgPr>
    </p:bg>
    <p:spTree>
      <p:nvGrpSpPr>
        <p:cNvPr id="1" name=""/>
        <p:cNvGrpSpPr/>
        <p:nvPr/>
      </p:nvGrpSpPr>
      <p:grpSpPr>
        <a:xfrm>
          <a:off x="0" y="0"/>
          <a:ext cx="0" cy="0"/>
          <a:chOff x="0" y="0"/>
          <a:chExt cx="0" cy="0"/>
        </a:xfrm>
      </p:grpSpPr>
      <p:sp>
        <p:nvSpPr>
          <p:cNvPr id="3" name="Shape 251"/>
          <p:cNvSpPr/>
          <p:nvPr userDrawn="1"/>
        </p:nvSpPr>
        <p:spPr>
          <a:xfrm>
            <a:off x="0" y="2845"/>
            <a:ext cx="9144000" cy="5143500"/>
          </a:xfrm>
          <a:prstGeom prst="rect">
            <a:avLst/>
          </a:prstGeom>
          <a:solidFill>
            <a:srgbClr val="182730">
              <a:alpha val="62000"/>
            </a:srgb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Tree>
    <p:extLst>
      <p:ext uri="{BB962C8B-B14F-4D97-AF65-F5344CB8AC3E}">
        <p14:creationId xmlns:p14="http://schemas.microsoft.com/office/powerpoint/2010/main" val="3042160555"/>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294783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6" name="Title 1"/>
          <p:cNvSpPr>
            <a:spLocks noGrp="1"/>
          </p:cNvSpPr>
          <p:nvPr>
            <p:ph type="title"/>
          </p:nvPr>
        </p:nvSpPr>
        <p:spPr>
          <a:xfrm>
            <a:off x="113722" y="149918"/>
            <a:ext cx="434286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086002"/>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5586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Main Page">
    <p:spTree>
      <p:nvGrpSpPr>
        <p:cNvPr id="1" name=""/>
        <p:cNvGrpSpPr/>
        <p:nvPr/>
      </p:nvGrpSpPr>
      <p:grpSpPr>
        <a:xfrm>
          <a:off x="0" y="0"/>
          <a:ext cx="0" cy="0"/>
          <a:chOff x="0" y="0"/>
          <a:chExt cx="0" cy="0"/>
        </a:xfrm>
      </p:grpSpPr>
      <p:sp>
        <p:nvSpPr>
          <p:cNvPr id="2" name="Title 1"/>
          <p:cNvSpPr>
            <a:spLocks noGrp="1"/>
          </p:cNvSpPr>
          <p:nvPr>
            <p:ph type="title"/>
          </p:nvPr>
        </p:nvSpPr>
        <p:spPr>
          <a:xfrm>
            <a:off x="6172200"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6172572"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0"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347624469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817200861"/>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2316"/>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67958110"/>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637106469"/>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1548786207"/>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4163407334"/>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Shape 77"/>
        <p:cNvGrpSpPr/>
        <p:nvPr/>
      </p:nvGrpSpPr>
      <p:grpSpPr>
        <a:xfrm>
          <a:off x="0" y="0"/>
          <a:ext cx="0" cy="0"/>
          <a:chOff x="0" y="0"/>
          <a:chExt cx="0" cy="0"/>
        </a:xfrm>
      </p:grpSpPr>
      <p:sp>
        <p:nvSpPr>
          <p:cNvPr id="78" name="Shape 78"/>
          <p:cNvSpPr/>
          <p:nvPr/>
        </p:nvSpPr>
        <p:spPr>
          <a:xfrm>
            <a:off x="0" y="1"/>
            <a:ext cx="9144000" cy="53999"/>
          </a:xfrm>
          <a:prstGeom prst="rect">
            <a:avLst/>
          </a:prstGeom>
          <a:solidFill>
            <a:srgbClr val="008774"/>
          </a:solidFill>
          <a:ln>
            <a:noFill/>
          </a:ln>
        </p:spPr>
        <p:txBody>
          <a:bodyPr lIns="91423" tIns="45699" rIns="91423" bIns="45699" anchor="ctr" anchorCtr="0">
            <a:noAutofit/>
          </a:bodyPr>
          <a:lstStyle/>
          <a:p>
            <a:pPr algn="ctr"/>
            <a:endParaRPr>
              <a:solidFill>
                <a:prstClr val="white"/>
              </a:solidFill>
              <a:latin typeface="Arial"/>
              <a:ea typeface="Arial"/>
              <a:cs typeface="Arial"/>
              <a:sym typeface="Arial"/>
            </a:endParaRPr>
          </a:p>
        </p:txBody>
      </p:sp>
      <p:sp>
        <p:nvSpPr>
          <p:cNvPr id="79" name="Shape 79"/>
          <p:cNvSpPr txBox="1">
            <a:spLocks noGrp="1"/>
          </p:cNvSpPr>
          <p:nvPr>
            <p:ph type="sldNum" idx="12"/>
          </p:nvPr>
        </p:nvSpPr>
        <p:spPr>
          <a:xfrm>
            <a:off x="48248" y="4861462"/>
            <a:ext cx="373199" cy="273900"/>
          </a:xfrm>
          <a:prstGeom prst="rect">
            <a:avLst/>
          </a:prstGeom>
          <a:noFill/>
          <a:ln>
            <a:noFill/>
          </a:ln>
        </p:spPr>
        <p:txBody>
          <a:bodyPr lIns="91423" tIns="45699" rIns="91423" bIns="45699" anchor="t" anchorCtr="0">
            <a:noAutofit/>
          </a:bodyPr>
          <a:lstStyle/>
          <a:p>
            <a:pPr>
              <a:buSzPct val="25000"/>
            </a:pPr>
            <a:fld id="{00000000-1234-1234-1234-123412341234}" type="slidenum">
              <a:rPr lang="en-GB" sz="900" smtClean="0">
                <a:solidFill>
                  <a:srgbClr val="A5A5A5"/>
                </a:solidFill>
                <a:latin typeface="Arial"/>
                <a:ea typeface="Arial"/>
                <a:cs typeface="Arial"/>
                <a:sym typeface="Arial"/>
              </a:rPr>
              <a:pPr>
                <a:buSzPct val="25000"/>
              </a:pPr>
              <a:t>‹#›</a:t>
            </a:fld>
            <a:endParaRPr lang="en-GB" sz="900">
              <a:solidFill>
                <a:srgbClr val="A5A5A5"/>
              </a:solidFill>
              <a:latin typeface="Arial"/>
              <a:ea typeface="Arial"/>
              <a:cs typeface="Arial"/>
              <a:sym typeface="Arial"/>
            </a:endParaRPr>
          </a:p>
        </p:txBody>
      </p:sp>
      <p:pic>
        <p:nvPicPr>
          <p:cNvPr id="83" name="Shape 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2780" y="4855076"/>
            <a:ext cx="731399" cy="171300"/>
          </a:xfrm>
          <a:prstGeom prst="rect">
            <a:avLst/>
          </a:prstGeom>
          <a:noFill/>
          <a:ln>
            <a:noFill/>
          </a:ln>
        </p:spPr>
      </p:pic>
      <p:sp>
        <p:nvSpPr>
          <p:cNvPr id="89" name="Shape 89"/>
          <p:cNvSpPr txBox="1">
            <a:spLocks noGrp="1"/>
          </p:cNvSpPr>
          <p:nvPr>
            <p:ph type="body" idx="2"/>
          </p:nvPr>
        </p:nvSpPr>
        <p:spPr>
          <a:xfrm>
            <a:off x="4241261" y="1361960"/>
            <a:ext cx="4849985" cy="3231000"/>
          </a:xfrm>
          <a:prstGeom prst="rect">
            <a:avLst/>
          </a:prstGeom>
          <a:noFill/>
          <a:ln>
            <a:noFill/>
          </a:ln>
        </p:spPr>
        <p:txBody>
          <a:bodyPr lIns="91423" tIns="91423" rIns="91423" bIns="91423" anchor="t" anchorCtr="0"/>
          <a:lstStyle>
            <a:lvl1pPr marL="285743" lvl="0" indent="-285743" rtl="0">
              <a:spcBef>
                <a:spcPts val="0"/>
              </a:spcBef>
              <a:buClr>
                <a:schemeClr val="bg1">
                  <a:lumMod val="50000"/>
                </a:schemeClr>
              </a:buClr>
              <a:buSzPct val="100000"/>
              <a:buFont typeface="Wingdings" charset="2"/>
              <a:buChar char="§"/>
              <a:defRPr sz="16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rtl="0">
              <a:spcBef>
                <a:spcPts val="0"/>
              </a:spcBef>
              <a:buClr>
                <a:schemeClr val="dk2"/>
              </a:buClr>
              <a:buChar char="■"/>
              <a:defRPr>
                <a:solidFill>
                  <a:schemeClr val="dk2"/>
                </a:solidFill>
              </a:defRPr>
            </a:lvl9pPr>
          </a:lstStyle>
          <a:p>
            <a:endParaRPr/>
          </a:p>
        </p:txBody>
      </p:sp>
      <p:sp>
        <p:nvSpPr>
          <p:cNvPr id="15" name="Picture Placeholder 3"/>
          <p:cNvSpPr>
            <a:spLocks noGrp="1"/>
          </p:cNvSpPr>
          <p:nvPr>
            <p:ph type="pic" sz="quarter" idx="14"/>
          </p:nvPr>
        </p:nvSpPr>
        <p:spPr>
          <a:xfrm>
            <a:off x="0" y="1"/>
            <a:ext cx="4138246" cy="5135563"/>
          </a:xfrm>
          <a:prstGeom prst="rect">
            <a:avLst/>
          </a:prstGeom>
          <a:solidFill>
            <a:schemeClr val="bg1">
              <a:lumMod val="95000"/>
            </a:schemeClr>
          </a:solidFill>
        </p:spPr>
        <p:txBody>
          <a:bodyPr lIns="91438" tIns="45719" rIns="91438" bIns="45719"/>
          <a:lstStyle/>
          <a:p>
            <a:endParaRPr lang="en-US"/>
          </a:p>
        </p:txBody>
      </p:sp>
      <p:sp>
        <p:nvSpPr>
          <p:cNvPr id="9" name="Title 1"/>
          <p:cNvSpPr>
            <a:spLocks noGrp="1"/>
          </p:cNvSpPr>
          <p:nvPr>
            <p:ph type="title" hasCustomPrompt="1"/>
          </p:nvPr>
        </p:nvSpPr>
        <p:spPr>
          <a:xfrm>
            <a:off x="4241261" y="149919"/>
            <a:ext cx="4849985" cy="474445"/>
          </a:xfrm>
          <a:prstGeom prst="rect">
            <a:avLst/>
          </a:prstGeom>
        </p:spPr>
        <p:txBody>
          <a:bodyPr lIns="91438" tIns="45719" rIns="91438" bIns="45719"/>
          <a:lstStyle>
            <a:lvl1pPr algn="l">
              <a:defRPr sz="2800" b="1">
                <a:solidFill>
                  <a:srgbClr val="008774"/>
                </a:solidFill>
                <a:latin typeface="Arial"/>
                <a:cs typeface="Arial"/>
              </a:defRPr>
            </a:lvl1pPr>
          </a:lstStyle>
          <a:p>
            <a:r>
              <a:rPr lang="en-US" dirty="0" smtClean="0"/>
              <a:t>Click to edit title style</a:t>
            </a:r>
            <a:endParaRPr lang="en-US" dirty="0"/>
          </a:p>
        </p:txBody>
      </p:sp>
      <p:sp>
        <p:nvSpPr>
          <p:cNvPr id="10" name="Text Placeholder 12"/>
          <p:cNvSpPr>
            <a:spLocks noGrp="1"/>
          </p:cNvSpPr>
          <p:nvPr>
            <p:ph type="body" sz="quarter" idx="13"/>
          </p:nvPr>
        </p:nvSpPr>
        <p:spPr>
          <a:xfrm>
            <a:off x="4241763" y="624364"/>
            <a:ext cx="4849660" cy="288565"/>
          </a:xfrm>
          <a:prstGeom prst="rect">
            <a:avLst/>
          </a:prstGeom>
        </p:spPr>
        <p:txBody>
          <a:bodyPr vert="horz" lIns="91438" tIns="45719" rIns="91438" bIns="45719"/>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92011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358580" y="198276"/>
            <a:ext cx="7798458" cy="506021"/>
          </a:xfrm>
          <a:prstGeom prst="rect">
            <a:avLst/>
          </a:prstGeom>
        </p:spPr>
        <p:txBody>
          <a:bodyPr lIns="68626" tIns="34313" rIns="68626" bIns="34313"/>
          <a:lstStyle>
            <a:lvl1pPr>
              <a:defRPr b="0" i="0">
                <a:latin typeface="Helvetica Neue Light"/>
                <a:cs typeface="Helvetica Neue Light"/>
              </a:defRPr>
            </a:lvl1pPr>
          </a:lstStyle>
          <a:p>
            <a:r>
              <a:rPr lang="en-US" smtClean="0"/>
              <a:t>Click to edit Master title style</a:t>
            </a:r>
            <a:endParaRPr lang="en-US" dirty="0"/>
          </a:p>
        </p:txBody>
      </p:sp>
      <p:sp>
        <p:nvSpPr>
          <p:cNvPr id="5" name="Slide Number Placeholder 9"/>
          <p:cNvSpPr>
            <a:spLocks noGrp="1"/>
          </p:cNvSpPr>
          <p:nvPr>
            <p:ph type="sldNum" sz="quarter" idx="4"/>
          </p:nvPr>
        </p:nvSpPr>
        <p:spPr>
          <a:xfrm>
            <a:off x="8532103" y="4842860"/>
            <a:ext cx="458891" cy="273844"/>
          </a:xfrm>
          <a:prstGeom prst="rect">
            <a:avLst/>
          </a:prstGeom>
        </p:spPr>
        <p:txBody>
          <a:bodyPr vert="horz" lIns="68594" tIns="34297" rIns="68594" bIns="34297" rtlCol="0" anchor="ctr"/>
          <a:lstStyle>
            <a:lvl1pPr algn="r">
              <a:defRPr sz="900" b="0" i="0" spc="0">
                <a:solidFill>
                  <a:schemeClr val="tx1">
                    <a:lumMod val="40000"/>
                    <a:lumOff val="60000"/>
                  </a:schemeClr>
                </a:solidFill>
                <a:latin typeface="Helvetica Neue Light"/>
                <a:ea typeface="Helvetica Neue Light"/>
                <a:cs typeface="Helvetica Neue Light"/>
              </a:defRPr>
            </a:lvl1pPr>
          </a:lstStyle>
          <a:p>
            <a:pPr defTabSz="342973"/>
            <a:fld id="{B9CF2066-C172-C043-9656-E2597F9B5BE6}" type="slidenum">
              <a:rPr lang="en-US" smtClean="0">
                <a:solidFill>
                  <a:srgbClr val="5A5A5A">
                    <a:lumMod val="40000"/>
                    <a:lumOff val="60000"/>
                  </a:srgbClr>
                </a:solidFill>
              </a:rPr>
              <a:pPr defTabSz="342973"/>
              <a:t>‹#›</a:t>
            </a:fld>
            <a:endParaRPr lang="en-US" dirty="0">
              <a:solidFill>
                <a:srgbClr val="5A5A5A">
                  <a:lumMod val="40000"/>
                  <a:lumOff val="60000"/>
                </a:srgbClr>
              </a:solidFill>
            </a:endParaRPr>
          </a:p>
        </p:txBody>
      </p:sp>
      <p:sp>
        <p:nvSpPr>
          <p:cNvPr id="6" name="Footer Placeholder 3"/>
          <p:cNvSpPr>
            <a:spLocks noGrp="1"/>
          </p:cNvSpPr>
          <p:nvPr>
            <p:ph type="ftr" sz="quarter" idx="3"/>
          </p:nvPr>
        </p:nvSpPr>
        <p:spPr>
          <a:xfrm>
            <a:off x="5556931" y="4842860"/>
            <a:ext cx="2895600" cy="273844"/>
          </a:xfrm>
          <a:prstGeom prst="rect">
            <a:avLst/>
          </a:prstGeom>
        </p:spPr>
        <p:txBody>
          <a:bodyPr vert="horz" lIns="34280" tIns="17141" rIns="34280" bIns="17141" rtlCol="0" anchor="ctr"/>
          <a:lstStyle>
            <a:lvl1pPr algn="r">
              <a:defRPr sz="700" b="0" i="0" spc="0">
                <a:solidFill>
                  <a:schemeClr val="bg1">
                    <a:lumMod val="75000"/>
                  </a:schemeClr>
                </a:solidFill>
                <a:latin typeface="Helvetica Neue Light"/>
                <a:ea typeface="Helvetica Neue Light"/>
                <a:cs typeface="Helvetica Neue Light"/>
              </a:defRPr>
            </a:lvl1pPr>
          </a:lstStyle>
          <a:p>
            <a:r>
              <a:rPr lang="en-US" dirty="0" smtClean="0">
                <a:solidFill>
                  <a:prstClr val="white">
                    <a:lumMod val="75000"/>
                  </a:prstClr>
                </a:solidFill>
              </a:rPr>
              <a:t>©2015 Apigee. All Rights Reserved. </a:t>
            </a:r>
            <a:endParaRPr lang="en-US" dirty="0">
              <a:solidFill>
                <a:prstClr val="white">
                  <a:lumMod val="75000"/>
                </a:prstClr>
              </a:solidFill>
            </a:endParaRPr>
          </a:p>
        </p:txBody>
      </p:sp>
    </p:spTree>
    <p:extLst>
      <p:ext uri="{BB962C8B-B14F-4D97-AF65-F5344CB8AC3E}">
        <p14:creationId xmlns:p14="http://schemas.microsoft.com/office/powerpoint/2010/main" val="3280250666"/>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9686310"/>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Tree>
    <p:extLst>
      <p:ext uri="{BB962C8B-B14F-4D97-AF65-F5344CB8AC3E}">
        <p14:creationId xmlns:p14="http://schemas.microsoft.com/office/powerpoint/2010/main" val="266539179"/>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Main Page">
    <p:spTree>
      <p:nvGrpSpPr>
        <p:cNvPr id="1" name=""/>
        <p:cNvGrpSpPr/>
        <p:nvPr/>
      </p:nvGrpSpPr>
      <p:grpSpPr>
        <a:xfrm>
          <a:off x="0" y="0"/>
          <a:ext cx="0" cy="0"/>
          <a:chOff x="0" y="0"/>
          <a:chExt cx="0" cy="0"/>
        </a:xfrm>
      </p:grpSpPr>
      <p:sp>
        <p:nvSpPr>
          <p:cNvPr id="2" name="Title 1"/>
          <p:cNvSpPr>
            <a:spLocks noGrp="1"/>
          </p:cNvSpPr>
          <p:nvPr>
            <p:ph type="title"/>
          </p:nvPr>
        </p:nvSpPr>
        <p:spPr>
          <a:xfrm>
            <a:off x="48247" y="149918"/>
            <a:ext cx="2918867" cy="474445"/>
          </a:xfrm>
          <a:prstGeom prst="rect">
            <a:avLst/>
          </a:prstGeom>
        </p:spPr>
        <p:txBody>
          <a:bodyPr/>
          <a:lstStyle>
            <a:lvl1pPr algn="l">
              <a:defRPr sz="24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48619" y="624363"/>
            <a:ext cx="2918671" cy="288565"/>
          </a:xfrm>
          <a:prstGeom prst="rect">
            <a:avLst/>
          </a:prstGeom>
        </p:spPr>
        <p:txBody>
          <a:bodyPr vert="horz"/>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Picture Placeholder 8"/>
          <p:cNvSpPr>
            <a:spLocks noGrp="1"/>
          </p:cNvSpPr>
          <p:nvPr>
            <p:ph type="pic" sz="quarter" idx="15"/>
          </p:nvPr>
        </p:nvSpPr>
        <p:spPr>
          <a:xfrm>
            <a:off x="3045129" y="-2286"/>
            <a:ext cx="6098871"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7" name="Picture 6" descr="pivotal_te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1144" y="4855076"/>
            <a:ext cx="731520" cy="171298"/>
          </a:xfrm>
          <a:prstGeom prst="rect">
            <a:avLst/>
          </a:prstGeom>
        </p:spPr>
      </p:pic>
    </p:spTree>
    <p:extLst>
      <p:ext uri="{BB962C8B-B14F-4D97-AF65-F5344CB8AC3E}">
        <p14:creationId xmlns:p14="http://schemas.microsoft.com/office/powerpoint/2010/main" val="700687016"/>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382842791"/>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89476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Main P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8" name="Picture Placeholder 8"/>
          <p:cNvSpPr>
            <a:spLocks noGrp="1"/>
          </p:cNvSpPr>
          <p:nvPr>
            <p:ph type="pic" sz="quarter" idx="15"/>
          </p:nvPr>
        </p:nvSpPr>
        <p:spPr>
          <a:xfrm>
            <a:off x="4572000" y="-2286"/>
            <a:ext cx="4572000" cy="5148072"/>
          </a:xfrm>
          <a:prstGeom prst="rect">
            <a:avLst/>
          </a:prstGeom>
          <a:solidFill>
            <a:schemeClr val="bg1">
              <a:lumMod val="85000"/>
            </a:schemeClr>
          </a:solidFill>
          <a:ln>
            <a:noFill/>
          </a:ln>
        </p:spPr>
        <p:txBody>
          <a:bodyPr vert="horz" anchor="ctr"/>
          <a:lstStyle>
            <a:lvl1pPr marL="0" indent="0" algn="ctr">
              <a:buNone/>
              <a:defRPr>
                <a:solidFill>
                  <a:schemeClr val="bg1"/>
                </a:solidFill>
              </a:defRPr>
            </a:lvl1pPr>
          </a:lstStyle>
          <a:p>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pic>
        <p:nvPicPr>
          <p:cNvPr id="10" name="Picture 9"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06090" y="4848817"/>
            <a:ext cx="798210" cy="185583"/>
          </a:xfrm>
          <a:prstGeom prst="rect">
            <a:avLst/>
          </a:prstGeom>
        </p:spPr>
      </p:pic>
      <p:sp>
        <p:nvSpPr>
          <p:cNvPr id="18"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effectLst>
                  <a:outerShdw blurRad="50800" dist="38100" dir="2700000" algn="tl" rotWithShape="0">
                    <a:prstClr val="black">
                      <a:alpha val="40000"/>
                    </a:prstClr>
                  </a:outerShdw>
                </a:effectLst>
                <a:latin typeface="Arial"/>
                <a:cs typeface="Arial"/>
              </a:defRPr>
            </a:lvl1pPr>
          </a:lstStyle>
          <a:p>
            <a:r>
              <a:rPr lang="en-US" dirty="0" smtClean="0"/>
              <a:t>Click to edit Master title style</a:t>
            </a:r>
            <a:endParaRPr lang="en-US" dirty="0"/>
          </a:p>
        </p:txBody>
      </p:sp>
      <p:sp>
        <p:nvSpPr>
          <p:cNvPr id="19"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FFFFFF"/>
                </a:solidFill>
                <a:effectLst>
                  <a:outerShdw blurRad="50800" dist="38100" dir="2700000" algn="tl" rotWithShape="0">
                    <a:prstClr val="black">
                      <a:alpha val="40000"/>
                    </a:prstClr>
                  </a:outerShdw>
                </a:effectLst>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3708738"/>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1978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slideLayout" Target="../slideLayouts/slideLayout50.xml"/><Relationship Id="rId18" Type="http://schemas.openxmlformats.org/officeDocument/2006/relationships/slideLayout" Target="../slideLayouts/slideLayout51.xml"/><Relationship Id="rId19" Type="http://schemas.openxmlformats.org/officeDocument/2006/relationships/theme" Target="../theme/theme6.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101" r:id="rId2"/>
    <p:sldLayoutId id="2147484103" r:id="rId3"/>
    <p:sldLayoutId id="2147484102" r:id="rId4"/>
    <p:sldLayoutId id="2147484104" r:id="rId5"/>
    <p:sldLayoutId id="2147484105" r:id="rId6"/>
    <p:sldLayoutId id="2147484099" r:id="rId7"/>
    <p:sldLayoutId id="2147484100" r:id="rId8"/>
    <p:sldLayoutId id="2147484106" r:id="rId9"/>
    <p:sldLayoutId id="2147484108" r:id="rId10"/>
    <p:sldLayoutId id="2147484121" r:id="rId11"/>
    <p:sldLayoutId id="2147484163" r:id="rId1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083622"/>
      </p:ext>
    </p:extLst>
  </p:cSld>
  <p:clrMap bg1="lt1" tx1="dk1" bg2="lt2" tx2="dk2" accent1="accent1" accent2="accent2" accent3="accent3" accent4="accent4" accent5="accent5" accent6="accent6" hlink="hlink" folHlink="folHlink"/>
  <p:sldLayoutIdLst>
    <p:sldLayoutId id="2147484119" r:id="rId1"/>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940693102"/>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8" r:id="rId8"/>
    <p:sldLayoutId id="2147484143" r:id="rId9"/>
    <p:sldLayoutId id="2147484165" r:id="rId10"/>
    <p:sldLayoutId id="2147484166" r:id="rId11"/>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1191159950"/>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597916"/>
      </p:ext>
    </p:extLst>
  </p:cSld>
  <p:clrMap bg1="lt1" tx1="dk1" bg2="lt2" tx2="dk2" accent1="accent1" accent2="accent2" accent3="accent3" accent4="accent4" accent5="accent5" accent6="accent6" hlink="hlink" folHlink="folHlink"/>
  <p:sldLayoutIdLst>
    <p:sldLayoutId id="2147484140" r:id="rId1"/>
    <p:sldLayoutId id="2147484167" r:id="rId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4" name="Shape 67"/>
          <p:cNvSpPr/>
          <p:nvPr userDrawn="1"/>
        </p:nvSpPr>
        <p:spPr>
          <a:xfrm>
            <a:off x="3541394" y="126011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8" name="Shape 67"/>
          <p:cNvSpPr/>
          <p:nvPr userDrawn="1"/>
        </p:nvSpPr>
        <p:spPr>
          <a:xfrm>
            <a:off x="3693794" y="12753559"/>
            <a:ext cx="6785611" cy="399289"/>
          </a:xfrm>
          <a:prstGeom prst="rect">
            <a:avLst/>
          </a:prstGeom>
          <a:noFill/>
          <a:ln>
            <a:noFill/>
          </a:ln>
        </p:spPr>
        <p:txBody>
          <a:bodyPr lIns="50800" tIns="50800" rIns="50800" bIns="50800" anchor="ctr" anchorCtr="0">
            <a:noAutofit/>
          </a:bodyPr>
          <a:lstStyle/>
          <a:p>
            <a:pPr algn="ctr">
              <a:buClr>
                <a:srgbClr val="FFFFFF"/>
              </a:buClr>
              <a:buSzPct val="25000"/>
              <a:buFont typeface="Helvetica Neue"/>
              <a:buNone/>
            </a:pPr>
            <a:r>
              <a:rPr lang="en-US" sz="2000">
                <a:solidFill>
                  <a:srgbClr val="CCCCCC"/>
                </a:solidFill>
                <a:latin typeface="Helvetica Neue"/>
                <a:ea typeface="Helvetica Neue"/>
                <a:cs typeface="Helvetica Neue"/>
                <a:sym typeface="Helvetica Neue"/>
              </a:rPr>
              <a:t>© Copyright 2016 Pivotal Software Inc. All rights reserved. </a:t>
            </a:r>
          </a:p>
        </p:txBody>
      </p:sp>
      <p:sp>
        <p:nvSpPr>
          <p:cNvPr id="9" name="TextBox 8"/>
          <p:cNvSpPr txBox="1"/>
          <p:nvPr userDrawn="1"/>
        </p:nvSpPr>
        <p:spPr>
          <a:xfrm>
            <a:off x="1614360" y="4988108"/>
            <a:ext cx="5887029" cy="184666"/>
          </a:xfrm>
          <a:prstGeom prst="rect">
            <a:avLst/>
          </a:prstGeom>
          <a:noFill/>
        </p:spPr>
        <p:txBody>
          <a:bodyPr wrap="square" rtlCol="0">
            <a:spAutoFit/>
          </a:bodyPr>
          <a:lstStyle/>
          <a:p>
            <a:pPr algn="ctr"/>
            <a:r>
              <a:rPr lang="en-US" sz="600" dirty="0" smtClean="0">
                <a:solidFill>
                  <a:prstClr val="black">
                    <a:lumMod val="65000"/>
                    <a:lumOff val="35000"/>
                  </a:prstClr>
                </a:solidFill>
                <a:latin typeface="Helvetica Neue"/>
                <a:ea typeface="Helvetica Neue"/>
                <a:cs typeface="Helvetica Neue"/>
                <a:sym typeface="Helvetica Neue"/>
              </a:rPr>
              <a:t>© </a:t>
            </a:r>
            <a:r>
              <a:rPr lang="en-US" sz="600" dirty="0" smtClean="0">
                <a:solidFill>
                  <a:prstClr val="black">
                    <a:lumMod val="65000"/>
                    <a:lumOff val="35000"/>
                  </a:prstClr>
                </a:solidFill>
                <a:latin typeface="Arial"/>
                <a:cs typeface="Arial"/>
              </a:rPr>
              <a:t>Copyright 2016 Pivotal Software Inc. All rights reserved</a:t>
            </a:r>
          </a:p>
        </p:txBody>
      </p:sp>
    </p:spTree>
    <p:extLst>
      <p:ext uri="{BB962C8B-B14F-4D97-AF65-F5344CB8AC3E}">
        <p14:creationId xmlns:p14="http://schemas.microsoft.com/office/powerpoint/2010/main" val="4244732459"/>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emf"/><Relationship Id="rId5" Type="http://schemas.openxmlformats.org/officeDocument/2006/relationships/image" Target="../media/image9.png"/><Relationship Id="rId1" Type="http://schemas.openxmlformats.org/officeDocument/2006/relationships/slideLayout" Target="../slideLayouts/slideLayout3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41.emf"/><Relationship Id="rId12" Type="http://schemas.openxmlformats.org/officeDocument/2006/relationships/image" Target="../media/image42.png"/><Relationship Id="rId13" Type="http://schemas.openxmlformats.org/officeDocument/2006/relationships/image" Target="../media/image43.gif"/><Relationship Id="rId14" Type="http://schemas.openxmlformats.org/officeDocument/2006/relationships/image" Target="../media/image44.png"/><Relationship Id="rId15" Type="http://schemas.openxmlformats.org/officeDocument/2006/relationships/image" Target="../media/image45.emf"/><Relationship Id="rId16" Type="http://schemas.openxmlformats.org/officeDocument/2006/relationships/image" Target="../media/image46.png"/><Relationship Id="rId17" Type="http://schemas.openxmlformats.org/officeDocument/2006/relationships/image" Target="../media/image47.emf"/><Relationship Id="rId18" Type="http://schemas.openxmlformats.org/officeDocument/2006/relationships/image" Target="../media/image48.emf"/><Relationship Id="rId19" Type="http://schemas.openxmlformats.org/officeDocument/2006/relationships/image" Target="../media/image49.emf"/><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3.emf"/><Relationship Id="rId4" Type="http://schemas.openxmlformats.org/officeDocument/2006/relationships/image" Target="../media/image34.jpg"/><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0" Type="http://schemas.openxmlformats.org/officeDocument/2006/relationships/image" Target="../media/image40.emf"/></Relationships>
</file>

<file path=ppt/slides/_rels/slide11.xml.rels><?xml version="1.0" encoding="UTF-8" standalone="yes"?>
<Relationships xmlns="http://schemas.openxmlformats.org/package/2006/relationships"><Relationship Id="rId11" Type="http://schemas.openxmlformats.org/officeDocument/2006/relationships/image" Target="../media/image41.emf"/><Relationship Id="rId12" Type="http://schemas.openxmlformats.org/officeDocument/2006/relationships/image" Target="../media/image42.png"/><Relationship Id="rId13" Type="http://schemas.openxmlformats.org/officeDocument/2006/relationships/image" Target="../media/image43.gif"/><Relationship Id="rId14" Type="http://schemas.openxmlformats.org/officeDocument/2006/relationships/image" Target="../media/image44.png"/><Relationship Id="rId15" Type="http://schemas.openxmlformats.org/officeDocument/2006/relationships/image" Target="../media/image45.emf"/><Relationship Id="rId16" Type="http://schemas.openxmlformats.org/officeDocument/2006/relationships/image" Target="../media/image46.png"/><Relationship Id="rId17" Type="http://schemas.openxmlformats.org/officeDocument/2006/relationships/image" Target="../media/image47.emf"/><Relationship Id="rId18" Type="http://schemas.openxmlformats.org/officeDocument/2006/relationships/image" Target="../media/image48.emf"/><Relationship Id="rId19" Type="http://schemas.openxmlformats.org/officeDocument/2006/relationships/image" Target="../media/image49.emf"/><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3.emf"/><Relationship Id="rId4" Type="http://schemas.openxmlformats.org/officeDocument/2006/relationships/image" Target="../media/image34.jpg"/><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39.emf"/><Relationship Id="rId10" Type="http://schemas.openxmlformats.org/officeDocument/2006/relationships/image" Target="../media/image40.emf"/></Relationships>
</file>

<file path=ppt/slides/_rels/slide12.xml.rels><?xml version="1.0" encoding="UTF-8" standalone="yes"?>
<Relationships xmlns="http://schemas.openxmlformats.org/package/2006/relationships"><Relationship Id="rId11" Type="http://schemas.openxmlformats.org/officeDocument/2006/relationships/image" Target="../media/image47.emf"/><Relationship Id="rId12" Type="http://schemas.openxmlformats.org/officeDocument/2006/relationships/image" Target="../media/image48.emf"/><Relationship Id="rId13" Type="http://schemas.openxmlformats.org/officeDocument/2006/relationships/image" Target="../media/image49.emf"/><Relationship Id="rId14" Type="http://schemas.openxmlformats.org/officeDocument/2006/relationships/image" Target="../media/image40.emf"/><Relationship Id="rId15" Type="http://schemas.openxmlformats.org/officeDocument/2006/relationships/image" Target="../media/image41.emf"/><Relationship Id="rId16" Type="http://schemas.openxmlformats.org/officeDocument/2006/relationships/image" Target="../media/image42.png"/><Relationship Id="rId17" Type="http://schemas.openxmlformats.org/officeDocument/2006/relationships/image" Target="../media/image43.gif"/><Relationship Id="rId18" Type="http://schemas.openxmlformats.org/officeDocument/2006/relationships/image" Target="../media/image44.png"/><Relationship Id="rId19" Type="http://schemas.openxmlformats.org/officeDocument/2006/relationships/image" Target="../media/image45.emf"/><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3.emf"/><Relationship Id="rId4" Type="http://schemas.openxmlformats.org/officeDocument/2006/relationships/image" Target="../media/image34.jpg"/><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8.emf"/><Relationship Id="rId9" Type="http://schemas.openxmlformats.org/officeDocument/2006/relationships/image" Target="../media/image46.png"/><Relationship Id="rId10" Type="http://schemas.openxmlformats.org/officeDocument/2006/relationships/image" Target="../media/image39.emf"/></Relationships>
</file>

<file path=ppt/slides/_rels/slide13.xml.rels><?xml version="1.0" encoding="UTF-8" standalone="yes"?>
<Relationships xmlns="http://schemas.openxmlformats.org/package/2006/relationships"><Relationship Id="rId11" Type="http://schemas.openxmlformats.org/officeDocument/2006/relationships/image" Target="../media/image58.png"/><Relationship Id="rId12" Type="http://schemas.openxmlformats.org/officeDocument/2006/relationships/image" Target="../media/image59.png"/><Relationship Id="rId13"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16.xml.rels><?xml version="1.0" encoding="UTF-8" standalone="yes"?>
<Relationships xmlns="http://schemas.openxmlformats.org/package/2006/relationships"><Relationship Id="rId11" Type="http://schemas.openxmlformats.org/officeDocument/2006/relationships/image" Target="../media/image34.jpg"/><Relationship Id="rId12" Type="http://schemas.openxmlformats.org/officeDocument/2006/relationships/image" Target="../media/image35.emf"/><Relationship Id="rId13" Type="http://schemas.openxmlformats.org/officeDocument/2006/relationships/image" Target="../media/image36.emf"/><Relationship Id="rId14" Type="http://schemas.openxmlformats.org/officeDocument/2006/relationships/image" Target="../media/image37.emf"/><Relationship Id="rId15" Type="http://schemas.openxmlformats.org/officeDocument/2006/relationships/image" Target="../media/image38.emf"/><Relationship Id="rId16" Type="http://schemas.openxmlformats.org/officeDocument/2006/relationships/image" Target="../media/image46.png"/><Relationship Id="rId17" Type="http://schemas.openxmlformats.org/officeDocument/2006/relationships/image" Target="../media/image47.emf"/><Relationship Id="rId18" Type="http://schemas.openxmlformats.org/officeDocument/2006/relationships/image" Target="../media/image48.emf"/><Relationship Id="rId19" Type="http://schemas.openxmlformats.org/officeDocument/2006/relationships/image" Target="../media/image49.emf"/><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png"/><Relationship Id="rId7" Type="http://schemas.openxmlformats.org/officeDocument/2006/relationships/image" Target="../media/image43.gif"/><Relationship Id="rId8" Type="http://schemas.openxmlformats.org/officeDocument/2006/relationships/image" Target="../media/image44.png"/><Relationship Id="rId9" Type="http://schemas.openxmlformats.org/officeDocument/2006/relationships/image" Target="../media/image45.emf"/><Relationship Id="rId10"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gif"/><Relationship Id="rId5" Type="http://schemas.openxmlformats.org/officeDocument/2006/relationships/image" Target="../media/image77.png"/><Relationship Id="rId6" Type="http://schemas.openxmlformats.org/officeDocument/2006/relationships/image" Target="../media/image50.png"/><Relationship Id="rId7" Type="http://schemas.openxmlformats.org/officeDocument/2006/relationships/image" Target="../media/image78.jpeg"/><Relationship Id="rId8"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file://localhost/Users/coonlam/Dropbox/GDG%20Tracking%20(2)/2016/March/%233300%20PCF%20Ops%20Sales%20Deck/Working/PPT-Assets/PPT-Asset-Container.png" TargetMode="External"/><Relationship Id="rId5" Type="http://schemas.openxmlformats.org/officeDocument/2006/relationships/image" Target="../media/image24.png"/><Relationship Id="rId6"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3.gif"/><Relationship Id="rId12" Type="http://schemas.openxmlformats.org/officeDocument/2006/relationships/image" Target="../media/image44.png"/><Relationship Id="rId13" Type="http://schemas.openxmlformats.org/officeDocument/2006/relationships/image" Target="../media/image45.emf"/><Relationship Id="rId14" Type="http://schemas.openxmlformats.org/officeDocument/2006/relationships/image" Target="../media/image33.emf"/><Relationship Id="rId15" Type="http://schemas.openxmlformats.org/officeDocument/2006/relationships/image" Target="../media/image34.jpg"/><Relationship Id="rId16" Type="http://schemas.openxmlformats.org/officeDocument/2006/relationships/image" Target="../media/image35.emf"/><Relationship Id="rId17" Type="http://schemas.openxmlformats.org/officeDocument/2006/relationships/image" Target="../media/image36.emf"/><Relationship Id="rId18" Type="http://schemas.openxmlformats.org/officeDocument/2006/relationships/image" Target="../media/image37.emf"/><Relationship Id="rId19" Type="http://schemas.openxmlformats.org/officeDocument/2006/relationships/image" Target="../media/image46.png"/><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8" Type="http://schemas.openxmlformats.org/officeDocument/2006/relationships/image" Target="../media/image40.emf"/><Relationship Id="rId9" Type="http://schemas.openxmlformats.org/officeDocument/2006/relationships/image" Target="../media/image41.emf"/><Relationship Id="rId10"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95.jpg"/><Relationship Id="rId4" Type="http://schemas.openxmlformats.org/officeDocument/2006/relationships/image" Target="../media/image85.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96.jpg"/><Relationship Id="rId4" Type="http://schemas.openxmlformats.org/officeDocument/2006/relationships/image" Target="../media/image97.png"/><Relationship Id="rId5" Type="http://schemas.openxmlformats.org/officeDocument/2006/relationships/image" Target="../media/image98.png"/><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101.png"/><Relationship Id="rId5"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emf"/><Relationship Id="rId5" Type="http://schemas.openxmlformats.org/officeDocument/2006/relationships/image" Target="../media/image109.emf"/><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110.jpg"/><Relationship Id="rId4" Type="http://schemas.openxmlformats.org/officeDocument/2006/relationships/image" Target="../media/image27.png"/><Relationship Id="rId5" Type="http://schemas.openxmlformats.org/officeDocument/2006/relationships/image" Target="../media/image111.pn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46" Type="http://schemas.openxmlformats.org/officeDocument/2006/relationships/image" Target="../media/image155.png"/><Relationship Id="rId47" Type="http://schemas.openxmlformats.org/officeDocument/2006/relationships/image" Target="../media/image156.png"/><Relationship Id="rId48" Type="http://schemas.openxmlformats.org/officeDocument/2006/relationships/image" Target="../media/image157.png"/><Relationship Id="rId49" Type="http://schemas.openxmlformats.org/officeDocument/2006/relationships/image" Target="../media/image158.png"/><Relationship Id="rId20" Type="http://schemas.openxmlformats.org/officeDocument/2006/relationships/image" Target="../media/image129.jpg"/><Relationship Id="rId21" Type="http://schemas.openxmlformats.org/officeDocument/2006/relationships/image" Target="../media/image130.jpg"/><Relationship Id="rId22" Type="http://schemas.openxmlformats.org/officeDocument/2006/relationships/image" Target="../media/image131.gif"/><Relationship Id="rId23" Type="http://schemas.openxmlformats.org/officeDocument/2006/relationships/image" Target="../media/image132.jpg"/><Relationship Id="rId24" Type="http://schemas.openxmlformats.org/officeDocument/2006/relationships/image" Target="../media/image133.jpg"/><Relationship Id="rId25" Type="http://schemas.openxmlformats.org/officeDocument/2006/relationships/image" Target="../media/image134.jpg"/><Relationship Id="rId26" Type="http://schemas.openxmlformats.org/officeDocument/2006/relationships/image" Target="../media/image135.png"/><Relationship Id="rId27" Type="http://schemas.openxmlformats.org/officeDocument/2006/relationships/image" Target="../media/image136.png"/><Relationship Id="rId28" Type="http://schemas.openxmlformats.org/officeDocument/2006/relationships/image" Target="../media/image137.jpg"/><Relationship Id="rId29" Type="http://schemas.openxmlformats.org/officeDocument/2006/relationships/image" Target="../media/image138.png"/><Relationship Id="rId50" Type="http://schemas.openxmlformats.org/officeDocument/2006/relationships/image" Target="../media/image159.png"/><Relationship Id="rId51" Type="http://schemas.openxmlformats.org/officeDocument/2006/relationships/image" Target="../media/image160.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2.png"/><Relationship Id="rId4" Type="http://schemas.openxmlformats.org/officeDocument/2006/relationships/image" Target="../media/image113.jpg"/><Relationship Id="rId5" Type="http://schemas.openxmlformats.org/officeDocument/2006/relationships/image" Target="../media/image114.png"/><Relationship Id="rId30" Type="http://schemas.openxmlformats.org/officeDocument/2006/relationships/image" Target="../media/image139.png"/><Relationship Id="rId31" Type="http://schemas.openxmlformats.org/officeDocument/2006/relationships/image" Target="../media/image140.png"/><Relationship Id="rId32" Type="http://schemas.openxmlformats.org/officeDocument/2006/relationships/image" Target="../media/image141.png"/><Relationship Id="rId9" Type="http://schemas.openxmlformats.org/officeDocument/2006/relationships/image" Target="../media/image118.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33" Type="http://schemas.openxmlformats.org/officeDocument/2006/relationships/image" Target="../media/image142.jpg"/><Relationship Id="rId34" Type="http://schemas.openxmlformats.org/officeDocument/2006/relationships/image" Target="../media/image143.jpg"/><Relationship Id="rId35" Type="http://schemas.openxmlformats.org/officeDocument/2006/relationships/image" Target="../media/image144.png"/><Relationship Id="rId36" Type="http://schemas.openxmlformats.org/officeDocument/2006/relationships/image" Target="../media/image145.png"/><Relationship Id="rId10" Type="http://schemas.openxmlformats.org/officeDocument/2006/relationships/image" Target="../media/image119.jpg"/><Relationship Id="rId11" Type="http://schemas.openxmlformats.org/officeDocument/2006/relationships/image" Target="../media/image120.png"/><Relationship Id="rId12" Type="http://schemas.openxmlformats.org/officeDocument/2006/relationships/image" Target="../media/image121.png"/><Relationship Id="rId13" Type="http://schemas.openxmlformats.org/officeDocument/2006/relationships/image" Target="../media/image122.gif"/><Relationship Id="rId14" Type="http://schemas.openxmlformats.org/officeDocument/2006/relationships/image" Target="../media/image123.jp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37" Type="http://schemas.openxmlformats.org/officeDocument/2006/relationships/image" Target="../media/image146.png"/><Relationship Id="rId38" Type="http://schemas.openxmlformats.org/officeDocument/2006/relationships/image" Target="../media/image147.png"/><Relationship Id="rId39" Type="http://schemas.openxmlformats.org/officeDocument/2006/relationships/image" Target="../media/image148.png"/><Relationship Id="rId40" Type="http://schemas.openxmlformats.org/officeDocument/2006/relationships/image" Target="../media/image149.png"/><Relationship Id="rId41" Type="http://schemas.openxmlformats.org/officeDocument/2006/relationships/image" Target="../media/image150.png"/><Relationship Id="rId42" Type="http://schemas.openxmlformats.org/officeDocument/2006/relationships/image" Target="../media/image151.png"/><Relationship Id="rId43" Type="http://schemas.openxmlformats.org/officeDocument/2006/relationships/image" Target="../media/image152.jpg"/><Relationship Id="rId44" Type="http://schemas.openxmlformats.org/officeDocument/2006/relationships/image" Target="../media/image153.png"/><Relationship Id="rId45" Type="http://schemas.openxmlformats.org/officeDocument/2006/relationships/image" Target="../media/image1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1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1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emf"/><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png"/><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1" Type="http://schemas.openxmlformats.org/officeDocument/2006/relationships/image" Target="file://localhost/Users/coonlam/Dropbox/GDG%20Tracking%20(2)/2016/March/%233300%20PCF%20Ops%20Sales%20Deck/Working/PPT-Assets/PPT-Asset-Container.png" TargetMode="External"/><Relationship Id="rId12" Type="http://schemas.openxmlformats.org/officeDocument/2006/relationships/image" Target="../media/image24.png"/><Relationship Id="rId13" Type="http://schemas.openxmlformats.org/officeDocument/2006/relationships/image" Target="file://localhost/Users/coonlam/Dropbox/GDG%20Tracking%20(2)/2016/March/%233300%20PCF%20Ops%20Sales%20Deck/Working/PPT-Assets/PPT-Asset-Container-Yellow.png" TargetMode="External"/><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22.png"/><Relationship Id="rId9" Type="http://schemas.openxmlformats.org/officeDocument/2006/relationships/image" Target="file://localhost/Users/coonlam/Dropbox/GDG%20Tracking%20(2)/2016/March/%233300%20PCF%20Ops%20Sales%20Deck/Working/PPT-Assets/PPT-Asset-Native-Cycle.png" TargetMode="External"/><Relationship Id="rId10" Type="http://schemas.openxmlformats.org/officeDocument/2006/relationships/image" Target="../media/image23.png"/></Relationships>
</file>

<file path=ppt/slides/_rels/slide8.xml.rels><?xml version="1.0" encoding="UTF-8" standalone="yes"?>
<Relationships xmlns="http://schemas.openxmlformats.org/package/2006/relationships"><Relationship Id="rId11" Type="http://schemas.openxmlformats.org/officeDocument/2006/relationships/image" Target="../media/image31.emf"/><Relationship Id="rId12" Type="http://schemas.openxmlformats.org/officeDocument/2006/relationships/image" Target="../media/image14.emf"/><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6.emf"/><Relationship Id="rId5" Type="http://schemas.openxmlformats.org/officeDocument/2006/relationships/image" Target="../media/image27.png"/><Relationship Id="rId6" Type="http://schemas.openxmlformats.org/officeDocument/2006/relationships/image" Target="../media/image28.emf"/><Relationship Id="rId7" Type="http://schemas.openxmlformats.org/officeDocument/2006/relationships/image" Target="../media/image29.emf"/><Relationship Id="rId8" Type="http://schemas.openxmlformats.org/officeDocument/2006/relationships/image" Target="../media/image23.png"/><Relationship Id="rId9" Type="http://schemas.openxmlformats.org/officeDocument/2006/relationships/image" Target="file://localhost/Users/coonlam/Dropbox/GDG%20Tracking%20(2)/2016/March/%233300%20PCF%20Ops%20Sales%20Deck/Working/PPT-Assets/PPT-Asset-Container.png" TargetMode="External"/><Relationship Id="rId10" Type="http://schemas.openxmlformats.org/officeDocument/2006/relationships/image" Target="../media/image3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p:cNvPicPr>
            <a:picLocks noChangeAspect="1"/>
          </p:cNvPicPr>
          <p:nvPr/>
        </p:nvPicPr>
        <p:blipFill>
          <a:blip r:embed="rId3">
            <a:alphaModFix amt="14000"/>
            <a:extLst>
              <a:ext uri="{28A0092B-C50C-407E-A947-70E740481C1C}">
                <a14:useLocalDpi xmlns:a14="http://schemas.microsoft.com/office/drawing/2010/main" val="0"/>
              </a:ext>
            </a:extLst>
          </a:blip>
          <a:srcRect t="7796" b="7796"/>
          <a:stretch>
            <a:fillRect/>
          </a:stretch>
        </p:blipFill>
        <p:spPr>
          <a:xfrm>
            <a:off x="0" y="-11545"/>
            <a:ext cx="9144000" cy="5143500"/>
          </a:xfrm>
          <a:prstGeom prst="rect">
            <a:avLst/>
          </a:prstGeom>
        </p:spPr>
      </p:pic>
      <p:pic>
        <p:nvPicPr>
          <p:cNvPr id="8" name="Picture 7"/>
          <p:cNvPicPr>
            <a:picLocks noChangeAspect="1"/>
          </p:cNvPicPr>
          <p:nvPr/>
        </p:nvPicPr>
        <p:blipFill>
          <a:blip r:embed="rId4"/>
          <a:stretch>
            <a:fillRect/>
          </a:stretch>
        </p:blipFill>
        <p:spPr>
          <a:xfrm>
            <a:off x="7468984" y="4501822"/>
            <a:ext cx="1431403" cy="336550"/>
          </a:xfrm>
          <a:prstGeom prst="rect">
            <a:avLst/>
          </a:prstGeom>
        </p:spPr>
      </p:pic>
      <p:sp>
        <p:nvSpPr>
          <p:cNvPr id="9" name="Shape 405"/>
          <p:cNvSpPr txBox="1">
            <a:spLocks/>
          </p:cNvSpPr>
          <p:nvPr/>
        </p:nvSpPr>
        <p:spPr>
          <a:xfrm>
            <a:off x="682795" y="1888189"/>
            <a:ext cx="8520600" cy="963612"/>
          </a:xfrm>
          <a:prstGeom prst="rect">
            <a:avLst/>
          </a:prstGeom>
        </p:spPr>
        <p:txBody>
          <a:bodyPr lIns="91425" tIns="91425" rIns="91425" bIns="91425"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b="1" dirty="0" smtClean="0">
                <a:solidFill>
                  <a:schemeClr val="bg1"/>
                </a:solidFill>
                <a:latin typeface="Arial"/>
              </a:rPr>
              <a:t>Cloud Native Workshop</a:t>
            </a:r>
            <a:endParaRPr lang="en" b="1" dirty="0">
              <a:solidFill>
                <a:schemeClr val="bg1"/>
              </a:solidFill>
              <a:latin typeface="Arial"/>
            </a:endParaRPr>
          </a:p>
        </p:txBody>
      </p:sp>
      <p:sp>
        <p:nvSpPr>
          <p:cNvPr id="10" name="Shape 406"/>
          <p:cNvSpPr txBox="1">
            <a:spLocks/>
          </p:cNvSpPr>
          <p:nvPr/>
        </p:nvSpPr>
        <p:spPr>
          <a:xfrm>
            <a:off x="691150" y="2823885"/>
            <a:ext cx="8520600" cy="7926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Arial"/>
              <a:buNone/>
            </a:pPr>
            <a:r>
              <a:rPr lang="en-US" sz="1800" dirty="0" smtClean="0">
                <a:solidFill>
                  <a:schemeClr val="bg1"/>
                </a:solidFill>
                <a:latin typeface="Arial"/>
              </a:rPr>
              <a:t>Brian Gregory, Steve Womack, </a:t>
            </a:r>
            <a:r>
              <a:rPr lang="en-US" sz="1800" dirty="0" err="1" smtClean="0">
                <a:solidFill>
                  <a:schemeClr val="bg1"/>
                </a:solidFill>
                <a:latin typeface="Arial"/>
              </a:rPr>
              <a:t>Yo</a:t>
            </a:r>
            <a:r>
              <a:rPr lang="en-US" sz="1800" dirty="0" smtClean="0">
                <a:solidFill>
                  <a:schemeClr val="bg1"/>
                </a:solidFill>
                <a:latin typeface="Arial"/>
              </a:rPr>
              <a:t> Mama</a:t>
            </a:r>
            <a:endParaRPr lang="en" sz="1800" dirty="0" smtClean="0">
              <a:solidFill>
                <a:schemeClr val="bg1"/>
              </a:solidFill>
              <a:latin typeface="Arial"/>
            </a:endParaRPr>
          </a:p>
        </p:txBody>
      </p:sp>
      <p:pic>
        <p:nvPicPr>
          <p:cNvPr id="11" name="Picture 10" descr="PivotalCloudFoundry-Logo-Horizontal-OnD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93" y="829815"/>
            <a:ext cx="2931846" cy="620034"/>
          </a:xfrm>
          <a:prstGeom prst="rect">
            <a:avLst/>
          </a:prstGeom>
        </p:spPr>
      </p:pic>
    </p:spTree>
    <p:extLst>
      <p:ext uri="{BB962C8B-B14F-4D97-AF65-F5344CB8AC3E}">
        <p14:creationId xmlns:p14="http://schemas.microsoft.com/office/powerpoint/2010/main" val="2469552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10</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16" name="Rectangle 15"/>
          <p:cNvSpPr/>
          <p:nvPr/>
        </p:nvSpPr>
        <p:spPr>
          <a:xfrm>
            <a:off x="9144000" y="2095252"/>
            <a:ext cx="2121573" cy="3231654"/>
          </a:xfrm>
          <a:prstGeom prst="rect">
            <a:avLst/>
          </a:prstGeom>
        </p:spPr>
        <p:txBody>
          <a:bodyPr wrap="square">
            <a:spAutoFit/>
          </a:bodyPr>
          <a:lstStyle/>
          <a:p>
            <a:r>
              <a:rPr lang="en-US" b="1" dirty="0"/>
              <a:t>Exploratory Questions:</a:t>
            </a:r>
          </a:p>
          <a:p>
            <a:pPr marL="285750" indent="-285750">
              <a:buFont typeface="Arial"/>
              <a:buChar char="•"/>
            </a:pPr>
            <a:r>
              <a:rPr lang="en-US" sz="1400" dirty="0"/>
              <a:t>What are the Ops team goals? </a:t>
            </a:r>
          </a:p>
          <a:p>
            <a:pPr marL="285750" indent="-285750">
              <a:buFont typeface="Arial"/>
              <a:buChar char="•"/>
            </a:pPr>
            <a:r>
              <a:rPr lang="en-US" sz="1400" dirty="0"/>
              <a:t>Main priorities that the team is working on? </a:t>
            </a:r>
          </a:p>
          <a:p>
            <a:pPr marL="285750" indent="-285750">
              <a:buFont typeface="Arial"/>
              <a:buChar char="•"/>
            </a:pPr>
            <a:r>
              <a:rPr lang="en-US" sz="1400" dirty="0"/>
              <a:t>Is multi cloud of interest</a:t>
            </a:r>
            <a:r>
              <a:rPr lang="en-US" sz="1400" dirty="0" smtClean="0"/>
              <a:t>?</a:t>
            </a:r>
          </a:p>
          <a:p>
            <a:pPr marL="285750" indent="-285750">
              <a:buFont typeface="Arial"/>
              <a:buChar char="•"/>
            </a:pPr>
            <a:r>
              <a:rPr lang="en-US" sz="1400" dirty="0"/>
              <a:t>Any </a:t>
            </a:r>
            <a:r>
              <a:rPr lang="en-US" sz="1400" dirty="0" err="1"/>
              <a:t>PaaS</a:t>
            </a:r>
            <a:r>
              <a:rPr lang="en-US" sz="1400" dirty="0"/>
              <a:t>/cloud platforms being used/evaluated today?</a:t>
            </a:r>
          </a:p>
          <a:p>
            <a:endParaRPr lang="en-US" sz="1400" dirty="0"/>
          </a:p>
        </p:txBody>
      </p:sp>
    </p:spTree>
    <p:extLst>
      <p:ext uri="{BB962C8B-B14F-4D97-AF65-F5344CB8AC3E}">
        <p14:creationId xmlns:p14="http://schemas.microsoft.com/office/powerpoint/2010/main" val="26938237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11</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grpSp>
        <p:nvGrpSpPr>
          <p:cNvPr id="6" name="Group 5"/>
          <p:cNvGrpSpPr/>
          <p:nvPr/>
        </p:nvGrpSpPr>
        <p:grpSpPr>
          <a:xfrm>
            <a:off x="0" y="2612626"/>
            <a:ext cx="9152799" cy="302275"/>
            <a:chOff x="0" y="2612626"/>
            <a:chExt cx="9152799" cy="302275"/>
          </a:xfrm>
        </p:grpSpPr>
        <p:sp>
          <p:nvSpPr>
            <p:cNvPr id="71" name="TextBox 70"/>
            <p:cNvSpPr txBox="1"/>
            <p:nvPr/>
          </p:nvSpPr>
          <p:spPr>
            <a:xfrm>
              <a:off x="8043093" y="2612626"/>
              <a:ext cx="1100907" cy="276999"/>
            </a:xfrm>
            <a:prstGeom prst="rect">
              <a:avLst/>
            </a:prstGeom>
            <a:noFill/>
          </p:spPr>
          <p:txBody>
            <a:bodyPr wrap="none" rtlCol="0">
              <a:spAutoFit/>
            </a:bodyPr>
            <a:lstStyle/>
            <a:p>
              <a:r>
                <a:rPr lang="en-US" sz="1200" b="1" dirty="0" smtClean="0">
                  <a:solidFill>
                    <a:srgbClr val="0F91DC"/>
                  </a:solidFill>
                </a:rPr>
                <a:t>VALUE LINE</a:t>
              </a:r>
              <a:endParaRPr lang="en-US" sz="1200" b="1" dirty="0">
                <a:solidFill>
                  <a:srgbClr val="0F91DC"/>
                </a:solidFill>
              </a:endParaRPr>
            </a:p>
          </p:txBody>
        </p:sp>
        <p:cxnSp>
          <p:nvCxnSpPr>
            <p:cNvPr id="4" name="Straight Connector 3"/>
            <p:cNvCxnSpPr/>
            <p:nvPr/>
          </p:nvCxnSpPr>
          <p:spPr>
            <a:xfrm flipH="1">
              <a:off x="0" y="2914901"/>
              <a:ext cx="9152799" cy="0"/>
            </a:xfrm>
            <a:prstGeom prst="line">
              <a:avLst/>
            </a:prstGeom>
            <a:ln>
              <a:solidFill>
                <a:srgbClr val="0F91DC"/>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1265420" y="256804"/>
            <a:ext cx="3187700" cy="2494038"/>
            <a:chOff x="1265420" y="277798"/>
            <a:chExt cx="3187700" cy="2494038"/>
          </a:xfrm>
        </p:grpSpPr>
        <p:pic>
          <p:nvPicPr>
            <p:cNvPr id="15" name="Picture 14"/>
            <p:cNvPicPr>
              <a:picLocks noChangeAspect="1"/>
            </p:cNvPicPr>
            <p:nvPr/>
          </p:nvPicPr>
          <p:blipFill>
            <a:blip r:embed="rId9"/>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0"/>
            <a:stretch>
              <a:fillRect/>
            </a:stretch>
          </p:blipFill>
          <p:spPr>
            <a:xfrm>
              <a:off x="3480758" y="1469415"/>
              <a:ext cx="642620" cy="433070"/>
            </a:xfrm>
            <a:prstGeom prst="rect">
              <a:avLst/>
            </a:prstGeom>
          </p:spPr>
        </p:pic>
        <p:pic>
          <p:nvPicPr>
            <p:cNvPr id="52" name="Picture 51"/>
            <p:cNvPicPr>
              <a:picLocks noChangeAspect="1"/>
            </p:cNvPicPr>
            <p:nvPr/>
          </p:nvPicPr>
          <p:blipFill>
            <a:blip r:embed="rId11"/>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5"/>
            <a:stretch>
              <a:fillRect/>
            </a:stretch>
          </p:blipFill>
          <p:spPr>
            <a:xfrm>
              <a:off x="4020470" y="967687"/>
              <a:ext cx="190500" cy="50800"/>
            </a:xfrm>
            <a:prstGeom prst="rect">
              <a:avLst/>
            </a:prstGeom>
          </p:spPr>
        </p:pic>
        <p:sp>
          <p:nvSpPr>
            <p:cNvPr id="73" name="TextBox 72"/>
            <p:cNvSpPr txBox="1"/>
            <p:nvPr/>
          </p:nvSpPr>
          <p:spPr>
            <a:xfrm>
              <a:off x="2208782" y="277798"/>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pic>
        <p:nvPicPr>
          <p:cNvPr id="5" name="Picture 4"/>
          <p:cNvPicPr>
            <a:picLocks noChangeAspect="1"/>
          </p:cNvPicPr>
          <p:nvPr/>
        </p:nvPicPr>
        <p:blipFill>
          <a:blip r:embed="rId16"/>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9"/>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Metrics</a:t>
              </a: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7"/>
            <a:stretch>
              <a:fillRect/>
            </a:stretch>
          </p:blipFill>
          <p:spPr>
            <a:xfrm>
              <a:off x="6211960" y="2153433"/>
              <a:ext cx="546100" cy="393700"/>
            </a:xfrm>
            <a:prstGeom prst="rect">
              <a:avLst/>
            </a:prstGeom>
          </p:spPr>
        </p:pic>
        <p:pic>
          <p:nvPicPr>
            <p:cNvPr id="78" name="Picture 77"/>
            <p:cNvPicPr>
              <a:picLocks noChangeAspect="1"/>
            </p:cNvPicPr>
            <p:nvPr/>
          </p:nvPicPr>
          <p:blipFill>
            <a:blip r:embed="rId18"/>
            <a:stretch>
              <a:fillRect/>
            </a:stretch>
          </p:blipFill>
          <p:spPr>
            <a:xfrm>
              <a:off x="6211960" y="1451684"/>
              <a:ext cx="546100" cy="393700"/>
            </a:xfrm>
            <a:prstGeom prst="rect">
              <a:avLst/>
            </a:prstGeom>
          </p:spPr>
        </p:pic>
        <p:pic>
          <p:nvPicPr>
            <p:cNvPr id="79" name="Picture 78"/>
            <p:cNvPicPr>
              <a:picLocks noChangeAspect="1"/>
            </p:cNvPicPr>
            <p:nvPr/>
          </p:nvPicPr>
          <p:blipFill>
            <a:blip r:embed="rId19"/>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5" name="Rectangle 44"/>
          <p:cNvSpPr/>
          <p:nvPr/>
        </p:nvSpPr>
        <p:spPr>
          <a:xfrm>
            <a:off x="9144000" y="2095252"/>
            <a:ext cx="2121573" cy="3016211"/>
          </a:xfrm>
          <a:prstGeom prst="rect">
            <a:avLst/>
          </a:prstGeom>
        </p:spPr>
        <p:txBody>
          <a:bodyPr wrap="square">
            <a:spAutoFit/>
          </a:bodyPr>
          <a:lstStyle/>
          <a:p>
            <a:r>
              <a:rPr lang="en-US" b="1" dirty="0"/>
              <a:t>Exploratory Questions:</a:t>
            </a:r>
          </a:p>
          <a:p>
            <a:pPr marL="285750" indent="-285750">
              <a:buFont typeface="Arial"/>
              <a:buChar char="•"/>
            </a:pPr>
            <a:r>
              <a:rPr lang="en-US" sz="1400" dirty="0" smtClean="0"/>
              <a:t>Ask the VP if they agree with value line and their view of their world is.</a:t>
            </a:r>
          </a:p>
          <a:p>
            <a:pPr marL="285750" indent="-285750">
              <a:buFont typeface="Arial"/>
              <a:buChar char="•"/>
            </a:pPr>
            <a:r>
              <a:rPr lang="en-US" sz="1400" dirty="0" smtClean="0"/>
              <a:t>Ask them what parts of their job is most visible to the outside &amp; external teams</a:t>
            </a:r>
          </a:p>
          <a:p>
            <a:pPr marL="285750" indent="-285750">
              <a:buFont typeface="Arial"/>
              <a:buChar char="•"/>
            </a:pPr>
            <a:r>
              <a:rPr lang="en-US" sz="1400" dirty="0" smtClean="0"/>
              <a:t>What aspects of their job are important to them?  </a:t>
            </a:r>
            <a:endParaRPr lang="en-US" sz="1400" dirty="0"/>
          </a:p>
        </p:txBody>
      </p:sp>
    </p:spTree>
    <p:extLst>
      <p:ext uri="{BB962C8B-B14F-4D97-AF65-F5344CB8AC3E}">
        <p14:creationId xmlns:p14="http://schemas.microsoft.com/office/powerpoint/2010/main" val="4146647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12</a:t>
            </a:fld>
            <a:endParaRPr lang="en-US"/>
          </a:p>
        </p:txBody>
      </p:sp>
      <p:grpSp>
        <p:nvGrpSpPr>
          <p:cNvPr id="7" name="Group 6"/>
          <p:cNvGrpSpPr/>
          <p:nvPr/>
        </p:nvGrpSpPr>
        <p:grpSpPr>
          <a:xfrm>
            <a:off x="1265420" y="3046398"/>
            <a:ext cx="6578600" cy="1422400"/>
            <a:chOff x="1265420" y="3046398"/>
            <a:chExt cx="6578600" cy="1422400"/>
          </a:xfrm>
        </p:grpSpPr>
        <p:pic>
          <p:nvPicPr>
            <p:cNvPr id="14" name="Picture 13"/>
            <p:cNvPicPr>
              <a:picLocks noChangeAspect="1"/>
            </p:cNvPicPr>
            <p:nvPr/>
          </p:nvPicPr>
          <p:blipFill>
            <a:blip r:embed="rId3"/>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5" name="TextBox 64"/>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6" name="Picture 65"/>
            <p:cNvPicPr>
              <a:picLocks noChangeAspect="1"/>
            </p:cNvPicPr>
            <p:nvPr/>
          </p:nvPicPr>
          <p:blipFill>
            <a:blip r:embed="rId5"/>
            <a:stretch>
              <a:fillRect/>
            </a:stretch>
          </p:blipFill>
          <p:spPr>
            <a:xfrm>
              <a:off x="4730136" y="3886190"/>
              <a:ext cx="596900" cy="355600"/>
            </a:xfrm>
            <a:prstGeom prst="rect">
              <a:avLst/>
            </a:prstGeom>
          </p:spPr>
        </p:pic>
        <p:pic>
          <p:nvPicPr>
            <p:cNvPr id="67" name="Picture 66"/>
            <p:cNvPicPr>
              <a:picLocks noChangeAspect="1"/>
            </p:cNvPicPr>
            <p:nvPr/>
          </p:nvPicPr>
          <p:blipFill>
            <a:blip r:embed="rId6"/>
            <a:stretch>
              <a:fillRect/>
            </a:stretch>
          </p:blipFill>
          <p:spPr>
            <a:xfrm>
              <a:off x="6447324" y="3152533"/>
              <a:ext cx="444500" cy="469900"/>
            </a:xfrm>
            <a:prstGeom prst="rect">
              <a:avLst/>
            </a:prstGeom>
          </p:spPr>
        </p:pic>
      </p:grpSp>
      <p:pic>
        <p:nvPicPr>
          <p:cNvPr id="69" name="Picture 68"/>
          <p:cNvPicPr>
            <a:picLocks noChangeAspect="1"/>
          </p:cNvPicPr>
          <p:nvPr/>
        </p:nvPicPr>
        <p:blipFill>
          <a:blip r:embed="rId7"/>
          <a:stretch>
            <a:fillRect/>
          </a:stretch>
        </p:blipFill>
        <p:spPr>
          <a:xfrm>
            <a:off x="2000460" y="4416964"/>
            <a:ext cx="4940300" cy="457200"/>
          </a:xfrm>
          <a:prstGeom prst="rect">
            <a:avLst/>
          </a:prstGeom>
        </p:spPr>
      </p:pic>
      <p:pic>
        <p:nvPicPr>
          <p:cNvPr id="77" name="Picture 76"/>
          <p:cNvPicPr>
            <a:picLocks noChangeAspect="1"/>
          </p:cNvPicPr>
          <p:nvPr/>
        </p:nvPicPr>
        <p:blipFill>
          <a:blip r:embed="rId8"/>
          <a:stretch>
            <a:fillRect/>
          </a:stretch>
        </p:blipFill>
        <p:spPr>
          <a:xfrm>
            <a:off x="240966" y="217325"/>
            <a:ext cx="977900" cy="4305300"/>
          </a:xfrm>
          <a:prstGeom prst="rect">
            <a:avLst/>
          </a:prstGeom>
        </p:spPr>
      </p:pic>
      <p:pic>
        <p:nvPicPr>
          <p:cNvPr id="5" name="Picture 4"/>
          <p:cNvPicPr>
            <a:picLocks noChangeAspect="1"/>
          </p:cNvPicPr>
          <p:nvPr/>
        </p:nvPicPr>
        <p:blipFill>
          <a:blip r:embed="rId9"/>
          <a:stretch>
            <a:fillRect/>
          </a:stretch>
        </p:blipFill>
        <p:spPr>
          <a:xfrm>
            <a:off x="2730609" y="3282254"/>
            <a:ext cx="336760" cy="298191"/>
          </a:xfrm>
          <a:prstGeom prst="rect">
            <a:avLst/>
          </a:prstGeom>
        </p:spPr>
      </p:pic>
      <p:grpSp>
        <p:nvGrpSpPr>
          <p:cNvPr id="48" name="Group 47"/>
          <p:cNvGrpSpPr/>
          <p:nvPr/>
        </p:nvGrpSpPr>
        <p:grpSpPr>
          <a:xfrm>
            <a:off x="4656320" y="277798"/>
            <a:ext cx="3198195" cy="2494038"/>
            <a:chOff x="4656320" y="277798"/>
            <a:chExt cx="3198195" cy="2494038"/>
          </a:xfrm>
        </p:grpSpPr>
        <p:pic>
          <p:nvPicPr>
            <p:cNvPr id="49" name="Picture 48"/>
            <p:cNvPicPr>
              <a:picLocks noChangeAspect="1"/>
            </p:cNvPicPr>
            <p:nvPr/>
          </p:nvPicPr>
          <p:blipFill>
            <a:blip r:embed="rId10"/>
            <a:stretch>
              <a:fillRect/>
            </a:stretch>
          </p:blipFill>
          <p:spPr>
            <a:xfrm>
              <a:off x="4656320" y="574736"/>
              <a:ext cx="3187700" cy="2197100"/>
            </a:xfrm>
            <a:prstGeom prst="rect">
              <a:avLst/>
            </a:prstGeom>
          </p:spPr>
        </p:pic>
        <p:sp>
          <p:nvSpPr>
            <p:cNvPr id="50" name="TextBox 49"/>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64" name="TextBox 63"/>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68" name="TextBox 67"/>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0" name="TextBox 6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2" name="TextBox 71"/>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75" name="TextBox 74"/>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76" name="Picture 75"/>
            <p:cNvPicPr>
              <a:picLocks noChangeAspect="1"/>
            </p:cNvPicPr>
            <p:nvPr/>
          </p:nvPicPr>
          <p:blipFill>
            <a:blip r:embed="rId11"/>
            <a:stretch>
              <a:fillRect/>
            </a:stretch>
          </p:blipFill>
          <p:spPr>
            <a:xfrm>
              <a:off x="6211960" y="2153433"/>
              <a:ext cx="546100" cy="393700"/>
            </a:xfrm>
            <a:prstGeom prst="rect">
              <a:avLst/>
            </a:prstGeom>
          </p:spPr>
        </p:pic>
        <p:pic>
          <p:nvPicPr>
            <p:cNvPr id="78" name="Picture 77"/>
            <p:cNvPicPr>
              <a:picLocks noChangeAspect="1"/>
            </p:cNvPicPr>
            <p:nvPr/>
          </p:nvPicPr>
          <p:blipFill>
            <a:blip r:embed="rId12"/>
            <a:stretch>
              <a:fillRect/>
            </a:stretch>
          </p:blipFill>
          <p:spPr>
            <a:xfrm>
              <a:off x="6211960" y="1451684"/>
              <a:ext cx="546100" cy="393700"/>
            </a:xfrm>
            <a:prstGeom prst="rect">
              <a:avLst/>
            </a:prstGeom>
          </p:spPr>
        </p:pic>
        <p:pic>
          <p:nvPicPr>
            <p:cNvPr id="79" name="Picture 78"/>
            <p:cNvPicPr>
              <a:picLocks noChangeAspect="1"/>
            </p:cNvPicPr>
            <p:nvPr/>
          </p:nvPicPr>
          <p:blipFill>
            <a:blip r:embed="rId13"/>
            <a:stretch>
              <a:fillRect/>
            </a:stretch>
          </p:blipFill>
          <p:spPr>
            <a:xfrm>
              <a:off x="6211960" y="782322"/>
              <a:ext cx="546100" cy="393700"/>
            </a:xfrm>
            <a:prstGeom prst="rect">
              <a:avLst/>
            </a:prstGeom>
          </p:spPr>
        </p:pic>
        <p:sp>
          <p:nvSpPr>
            <p:cNvPr id="80" name="TextBox 79"/>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3" name="Rectangle 2"/>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9" name="Group 8"/>
          <p:cNvGrpSpPr/>
          <p:nvPr/>
        </p:nvGrpSpPr>
        <p:grpSpPr>
          <a:xfrm>
            <a:off x="1265420" y="553742"/>
            <a:ext cx="3187700" cy="2197100"/>
            <a:chOff x="1265420" y="574736"/>
            <a:chExt cx="3187700" cy="2197100"/>
          </a:xfrm>
        </p:grpSpPr>
        <p:pic>
          <p:nvPicPr>
            <p:cNvPr id="15" name="Picture 14"/>
            <p:cNvPicPr>
              <a:picLocks noChangeAspect="1"/>
            </p:cNvPicPr>
            <p:nvPr/>
          </p:nvPicPr>
          <p:blipFill>
            <a:blip r:embed="rId10"/>
            <a:stretch>
              <a:fillRect/>
            </a:stretch>
          </p:blipFill>
          <p:spPr>
            <a:xfrm>
              <a:off x="1265420" y="574736"/>
              <a:ext cx="3187700" cy="2197100"/>
            </a:xfrm>
            <a:prstGeom prst="rect">
              <a:avLst/>
            </a:prstGeom>
          </p:spPr>
        </p:pic>
        <p:sp>
          <p:nvSpPr>
            <p:cNvPr id="34" name="TextBox 33"/>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7" name="TextBox 36"/>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8" name="TextBox 37"/>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51" name="Picture 50"/>
            <p:cNvPicPr>
              <a:picLocks noChangeAspect="1"/>
            </p:cNvPicPr>
            <p:nvPr/>
          </p:nvPicPr>
          <p:blipFill>
            <a:blip r:embed="rId14"/>
            <a:stretch>
              <a:fillRect/>
            </a:stretch>
          </p:blipFill>
          <p:spPr>
            <a:xfrm>
              <a:off x="3480758" y="1469415"/>
              <a:ext cx="642620" cy="433070"/>
            </a:xfrm>
            <a:prstGeom prst="rect">
              <a:avLst/>
            </a:prstGeom>
          </p:spPr>
        </p:pic>
        <p:pic>
          <p:nvPicPr>
            <p:cNvPr id="52" name="Picture 51"/>
            <p:cNvPicPr>
              <a:picLocks noChangeAspect="1"/>
            </p:cNvPicPr>
            <p:nvPr/>
          </p:nvPicPr>
          <p:blipFill>
            <a:blip r:embed="rId15"/>
            <a:stretch>
              <a:fillRect/>
            </a:stretch>
          </p:blipFill>
          <p:spPr>
            <a:xfrm>
              <a:off x="2746827" y="1453012"/>
              <a:ext cx="586740" cy="447040"/>
            </a:xfrm>
            <a:prstGeom prst="rect">
              <a:avLst/>
            </a:prstGeom>
          </p:spPr>
        </p:pic>
        <p:pic>
          <p:nvPicPr>
            <p:cNvPr id="58" name="Picture 57" descr="Java_logo.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59" name="Picture 58" descr="microsoft_.net_.gi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60" name="Picture 59" descr="nodejs.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61" name="Picture 60"/>
            <p:cNvPicPr>
              <a:picLocks noChangeAspect="1"/>
            </p:cNvPicPr>
            <p:nvPr/>
          </p:nvPicPr>
          <p:blipFill>
            <a:blip r:embed="rId19"/>
            <a:stretch>
              <a:fillRect/>
            </a:stretch>
          </p:blipFill>
          <p:spPr>
            <a:xfrm>
              <a:off x="4020470" y="967687"/>
              <a:ext cx="190500" cy="50800"/>
            </a:xfrm>
            <a:prstGeom prst="rect">
              <a:avLst/>
            </a:prstGeom>
          </p:spPr>
        </p:pic>
        <p:sp>
          <p:nvSpPr>
            <p:cNvPr id="2" name="Oval 1"/>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4" name="Oval 43"/>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56" name="Oval 55"/>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03" name="Rounded Rectangle 102"/>
          <p:cNvSpPr>
            <a:spLocks noChangeAspect="1"/>
          </p:cNvSpPr>
          <p:nvPr/>
        </p:nvSpPr>
        <p:spPr>
          <a:xfrm>
            <a:off x="1263164" y="559966"/>
            <a:ext cx="3200967" cy="2206244"/>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TextBox 7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Tree>
    <p:extLst>
      <p:ext uri="{BB962C8B-B14F-4D97-AF65-F5344CB8AC3E}">
        <p14:creationId xmlns:p14="http://schemas.microsoft.com/office/powerpoint/2010/main" val="23119222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a:off x="1927048" y="1940875"/>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Push App</a:t>
            </a:r>
            <a:endParaRPr lang="en-US" sz="1400" dirty="0">
              <a:solidFill>
                <a:srgbClr val="474747"/>
              </a:solidFill>
            </a:endParaRPr>
          </a:p>
        </p:txBody>
      </p:sp>
      <p:sp>
        <p:nvSpPr>
          <p:cNvPr id="18" name="Rounded Rectangle 17"/>
          <p:cNvSpPr/>
          <p:nvPr/>
        </p:nvSpPr>
        <p:spPr>
          <a:xfrm>
            <a:off x="3328109" y="1638139"/>
            <a:ext cx="4763915" cy="2367153"/>
          </a:xfrm>
          <a:prstGeom prst="roundRect">
            <a:avLst>
              <a:gd name="adj" fmla="val 7515"/>
            </a:avLst>
          </a:prstGeom>
          <a:noFill/>
          <a:ln w="127000" cmpd="sng">
            <a:solidFill>
              <a:srgbClr val="C5DED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Developer Self Service Provisioning</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13</a:t>
            </a:fld>
            <a:endParaRPr lang="en-US"/>
          </a:p>
        </p:txBody>
      </p:sp>
      <p:sp>
        <p:nvSpPr>
          <p:cNvPr id="4" name="Text Placeholder 3"/>
          <p:cNvSpPr>
            <a:spLocks noGrp="1"/>
          </p:cNvSpPr>
          <p:nvPr>
            <p:ph type="body" sz="quarter" idx="13"/>
          </p:nvPr>
        </p:nvSpPr>
        <p:spPr>
          <a:xfrm>
            <a:off x="114312" y="624363"/>
            <a:ext cx="8796338" cy="288565"/>
          </a:xfrm>
        </p:spPr>
        <p:txBody>
          <a:bodyPr/>
          <a:lstStyle/>
          <a:p>
            <a:r>
              <a:rPr lang="en-US" dirty="0" smtClean="0"/>
              <a:t>Flexibility with control</a:t>
            </a:r>
            <a:endParaRPr lang="en-US" dirty="0"/>
          </a:p>
        </p:txBody>
      </p:sp>
      <p:pic>
        <p:nvPicPr>
          <p:cNvPr id="5" name="Picture 4"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754" y="902991"/>
            <a:ext cx="903461" cy="602448"/>
          </a:xfrm>
          <a:prstGeom prst="rect">
            <a:avLst/>
          </a:prstGeom>
        </p:spPr>
      </p:pic>
      <p:pic>
        <p:nvPicPr>
          <p:cNvPr id="6" name="Picture 5"/>
          <p:cNvPicPr>
            <a:picLocks noChangeAspect="1"/>
          </p:cNvPicPr>
          <p:nvPr/>
        </p:nvPicPr>
        <p:blipFill>
          <a:blip r:embed="rId4"/>
          <a:stretch>
            <a:fillRect/>
          </a:stretch>
        </p:blipFill>
        <p:spPr>
          <a:xfrm>
            <a:off x="3795621" y="2057517"/>
            <a:ext cx="922649" cy="248263"/>
          </a:xfrm>
          <a:prstGeom prst="rect">
            <a:avLst/>
          </a:prstGeom>
        </p:spPr>
      </p:pic>
      <p:pic>
        <p:nvPicPr>
          <p:cNvPr id="7" name="Picture 6"/>
          <p:cNvPicPr>
            <a:picLocks noChangeAspect="1"/>
          </p:cNvPicPr>
          <p:nvPr/>
        </p:nvPicPr>
        <p:blipFill rotWithShape="1">
          <a:blip r:embed="rId5"/>
          <a:srcRect l="5287"/>
          <a:stretch/>
        </p:blipFill>
        <p:spPr>
          <a:xfrm>
            <a:off x="5444694" y="1791547"/>
            <a:ext cx="579128" cy="607148"/>
          </a:xfrm>
          <a:prstGeom prst="rect">
            <a:avLst/>
          </a:prstGeom>
        </p:spPr>
      </p:pic>
      <p:pic>
        <p:nvPicPr>
          <p:cNvPr id="8" name="Picture 7"/>
          <p:cNvPicPr>
            <a:picLocks noChangeAspect="1"/>
          </p:cNvPicPr>
          <p:nvPr/>
        </p:nvPicPr>
        <p:blipFill>
          <a:blip r:embed="rId6"/>
          <a:stretch>
            <a:fillRect/>
          </a:stretch>
        </p:blipFill>
        <p:spPr>
          <a:xfrm>
            <a:off x="5363906" y="2530396"/>
            <a:ext cx="693534" cy="617163"/>
          </a:xfrm>
          <a:prstGeom prst="rect">
            <a:avLst/>
          </a:prstGeom>
        </p:spPr>
      </p:pic>
      <p:pic>
        <p:nvPicPr>
          <p:cNvPr id="9" name="Picture 8"/>
          <p:cNvPicPr>
            <a:picLocks noChangeAspect="1"/>
          </p:cNvPicPr>
          <p:nvPr/>
        </p:nvPicPr>
        <p:blipFill>
          <a:blip r:embed="rId7"/>
          <a:stretch>
            <a:fillRect/>
          </a:stretch>
        </p:blipFill>
        <p:spPr>
          <a:xfrm>
            <a:off x="3896709" y="2765436"/>
            <a:ext cx="820083" cy="220889"/>
          </a:xfrm>
          <a:prstGeom prst="rect">
            <a:avLst/>
          </a:prstGeom>
        </p:spPr>
      </p:pic>
      <p:pic>
        <p:nvPicPr>
          <p:cNvPr id="10" name="Picture 9"/>
          <p:cNvPicPr>
            <a:picLocks noChangeAspect="1"/>
          </p:cNvPicPr>
          <p:nvPr/>
        </p:nvPicPr>
        <p:blipFill>
          <a:blip r:embed="rId8"/>
          <a:stretch>
            <a:fillRect/>
          </a:stretch>
        </p:blipFill>
        <p:spPr>
          <a:xfrm>
            <a:off x="6834745" y="2690823"/>
            <a:ext cx="653498" cy="349028"/>
          </a:xfrm>
          <a:prstGeom prst="rect">
            <a:avLst/>
          </a:prstGeom>
        </p:spPr>
      </p:pic>
      <p:pic>
        <p:nvPicPr>
          <p:cNvPr id="11" name="Picture 10"/>
          <p:cNvPicPr>
            <a:picLocks noChangeAspect="1"/>
          </p:cNvPicPr>
          <p:nvPr/>
        </p:nvPicPr>
        <p:blipFill>
          <a:blip r:embed="rId9"/>
          <a:stretch>
            <a:fillRect/>
          </a:stretch>
        </p:blipFill>
        <p:spPr>
          <a:xfrm>
            <a:off x="6913268" y="1920447"/>
            <a:ext cx="496452" cy="475263"/>
          </a:xfrm>
          <a:prstGeom prst="rect">
            <a:avLst/>
          </a:prstGeom>
        </p:spPr>
      </p:pic>
      <p:pic>
        <p:nvPicPr>
          <p:cNvPr id="12" name="Picture 11"/>
          <p:cNvPicPr>
            <a:picLocks noChangeAspect="1"/>
          </p:cNvPicPr>
          <p:nvPr/>
        </p:nvPicPr>
        <p:blipFill>
          <a:blip r:embed="rId10"/>
          <a:stretch>
            <a:fillRect/>
          </a:stretch>
        </p:blipFill>
        <p:spPr>
          <a:xfrm>
            <a:off x="4109556" y="3418257"/>
            <a:ext cx="319986" cy="319986"/>
          </a:xfrm>
          <a:prstGeom prst="rect">
            <a:avLst/>
          </a:prstGeom>
        </p:spPr>
      </p:pic>
      <p:pic>
        <p:nvPicPr>
          <p:cNvPr id="13" name="Picture 12"/>
          <p:cNvPicPr>
            <a:picLocks noChangeAspect="1"/>
          </p:cNvPicPr>
          <p:nvPr/>
        </p:nvPicPr>
        <p:blipFill>
          <a:blip r:embed="rId11"/>
          <a:stretch>
            <a:fillRect/>
          </a:stretch>
        </p:blipFill>
        <p:spPr>
          <a:xfrm>
            <a:off x="5483830" y="3339068"/>
            <a:ext cx="463684" cy="463684"/>
          </a:xfrm>
          <a:prstGeom prst="rect">
            <a:avLst/>
          </a:prstGeom>
        </p:spPr>
      </p:pic>
      <p:pic>
        <p:nvPicPr>
          <p:cNvPr id="14" name="Picture 13"/>
          <p:cNvPicPr>
            <a:picLocks noChangeAspect="1"/>
          </p:cNvPicPr>
          <p:nvPr/>
        </p:nvPicPr>
        <p:blipFill>
          <a:blip r:embed="rId12"/>
          <a:stretch>
            <a:fillRect/>
          </a:stretch>
        </p:blipFill>
        <p:spPr>
          <a:xfrm>
            <a:off x="700198" y="1638138"/>
            <a:ext cx="1089012" cy="256574"/>
          </a:xfrm>
          <a:prstGeom prst="rect">
            <a:avLst/>
          </a:prstGeom>
        </p:spPr>
      </p:pic>
      <p:pic>
        <p:nvPicPr>
          <p:cNvPr id="15" name="Picture 14"/>
          <p:cNvPicPr>
            <a:picLocks noChangeAspect="1"/>
          </p:cNvPicPr>
          <p:nvPr/>
        </p:nvPicPr>
        <p:blipFill>
          <a:blip r:embed="rId13"/>
          <a:stretch>
            <a:fillRect/>
          </a:stretch>
        </p:blipFill>
        <p:spPr>
          <a:xfrm>
            <a:off x="923395" y="3143433"/>
            <a:ext cx="656154" cy="656154"/>
          </a:xfrm>
          <a:prstGeom prst="rect">
            <a:avLst/>
          </a:prstGeom>
        </p:spPr>
      </p:pic>
      <p:sp>
        <p:nvSpPr>
          <p:cNvPr id="16" name="Rounded Rectangle 15"/>
          <p:cNvSpPr/>
          <p:nvPr/>
        </p:nvSpPr>
        <p:spPr>
          <a:xfrm>
            <a:off x="797968" y="1989745"/>
            <a:ext cx="901626" cy="5825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&gt;</a:t>
            </a:r>
            <a:r>
              <a:rPr lang="en-US" dirty="0" err="1" smtClean="0"/>
              <a:t>cf</a:t>
            </a:r>
            <a:endParaRPr lang="en-US" dirty="0"/>
          </a:p>
        </p:txBody>
      </p:sp>
      <p:sp>
        <p:nvSpPr>
          <p:cNvPr id="20" name="Right Arrow 19"/>
          <p:cNvSpPr/>
          <p:nvPr/>
        </p:nvSpPr>
        <p:spPr>
          <a:xfrm flipH="1">
            <a:off x="1851228" y="3143433"/>
            <a:ext cx="1268379" cy="631392"/>
          </a:xfrm>
          <a:prstGeom prst="rightArrow">
            <a:avLst>
              <a:gd name="adj1" fmla="val 60007"/>
              <a:gd name="adj2" fmla="val 47999"/>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474747"/>
                </a:solidFill>
              </a:rPr>
              <a:t>http://</a:t>
            </a:r>
            <a:endParaRPr lang="en-US" sz="1400" dirty="0">
              <a:solidFill>
                <a:srgbClr val="474747"/>
              </a:solidFill>
            </a:endParaRPr>
          </a:p>
        </p:txBody>
      </p:sp>
      <p:sp>
        <p:nvSpPr>
          <p:cNvPr id="23" name="TextBox 22"/>
          <p:cNvSpPr txBox="1"/>
          <p:nvPr/>
        </p:nvSpPr>
        <p:spPr>
          <a:xfrm>
            <a:off x="307641" y="4256907"/>
            <a:ext cx="8603010" cy="369332"/>
          </a:xfrm>
          <a:prstGeom prst="rect">
            <a:avLst/>
          </a:prstGeom>
          <a:noFill/>
        </p:spPr>
        <p:txBody>
          <a:bodyPr wrap="square" rtlCol="0">
            <a:spAutoFit/>
          </a:bodyPr>
          <a:lstStyle/>
          <a:p>
            <a:pPr algn="ctr"/>
            <a:r>
              <a:rPr lang="en-US" b="1" dirty="0" smtClean="0">
                <a:solidFill>
                  <a:srgbClr val="00AE9E"/>
                </a:solidFill>
              </a:rPr>
              <a:t>Push your app and it just works…no “snowflakes”, no waiting.</a:t>
            </a:r>
            <a:endParaRPr lang="en-US" b="1" dirty="0">
              <a:solidFill>
                <a:srgbClr val="00AE9E"/>
              </a:solidFill>
            </a:endParaRPr>
          </a:p>
        </p:txBody>
      </p:sp>
      <p:sp>
        <p:nvSpPr>
          <p:cNvPr id="25" name="TextBox 24"/>
          <p:cNvSpPr txBox="1"/>
          <p:nvPr/>
        </p:nvSpPr>
        <p:spPr>
          <a:xfrm>
            <a:off x="6846633" y="3507470"/>
            <a:ext cx="773244" cy="307777"/>
          </a:xfrm>
          <a:prstGeom prst="rect">
            <a:avLst/>
          </a:prstGeom>
          <a:noFill/>
        </p:spPr>
        <p:txBody>
          <a:bodyPr wrap="none" rtlCol="0">
            <a:spAutoFit/>
          </a:bodyPr>
          <a:lstStyle/>
          <a:p>
            <a:r>
              <a:rPr lang="en-US" sz="1400" dirty="0" smtClean="0">
                <a:solidFill>
                  <a:schemeClr val="tx2">
                    <a:lumMod val="60000"/>
                    <a:lumOff val="40000"/>
                  </a:schemeClr>
                </a:solidFill>
              </a:rPr>
              <a:t>more…</a:t>
            </a:r>
            <a:endParaRPr lang="en-US" sz="1400" dirty="0">
              <a:solidFill>
                <a:schemeClr val="tx2">
                  <a:lumMod val="60000"/>
                  <a:lumOff val="40000"/>
                </a:schemeClr>
              </a:solidFill>
            </a:endParaRPr>
          </a:p>
        </p:txBody>
      </p:sp>
    </p:spTree>
    <p:extLst>
      <p:ext uri="{BB962C8B-B14F-4D97-AF65-F5344CB8AC3E}">
        <p14:creationId xmlns:p14="http://schemas.microsoft.com/office/powerpoint/2010/main" val="34270073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gray">
          <a:xfrm>
            <a:off x="143501" y="861656"/>
            <a:ext cx="3876813" cy="46037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endParaRPr lang="en-US" dirty="0"/>
          </a:p>
        </p:txBody>
      </p:sp>
      <p:sp>
        <p:nvSpPr>
          <p:cNvPr id="3" name="Title 2"/>
          <p:cNvSpPr>
            <a:spLocks noGrp="1"/>
          </p:cNvSpPr>
          <p:nvPr>
            <p:ph type="title" idx="4294967295"/>
          </p:nvPr>
        </p:nvSpPr>
        <p:spPr>
          <a:xfrm>
            <a:off x="864344" y="274307"/>
            <a:ext cx="7307635" cy="997530"/>
          </a:xfrm>
          <a:prstGeom prst="rect">
            <a:avLst/>
          </a:prstGeom>
        </p:spPr>
        <p:txBody>
          <a:bodyPr/>
          <a:lstStyle/>
          <a:p>
            <a:r>
              <a:rPr lang="en-US" sz="2800" b="1" dirty="0">
                <a:solidFill>
                  <a:srgbClr val="127B70"/>
                </a:solidFill>
              </a:rPr>
              <a:t>Complete </a:t>
            </a:r>
            <a:r>
              <a:rPr lang="en-US" sz="2800" b="1" dirty="0" err="1">
                <a:solidFill>
                  <a:srgbClr val="127B70"/>
                </a:solidFill>
              </a:rPr>
              <a:t>M</a:t>
            </a:r>
            <a:r>
              <a:rPr lang="en-US" sz="2800" b="1" dirty="0" err="1" smtClean="0">
                <a:solidFill>
                  <a:srgbClr val="127B70"/>
                </a:solidFill>
              </a:rPr>
              <a:t>icroservices</a:t>
            </a:r>
            <a:r>
              <a:rPr lang="en-US" sz="2800" b="1" dirty="0" smtClean="0">
                <a:solidFill>
                  <a:srgbClr val="127B70"/>
                </a:solidFill>
              </a:rPr>
              <a:t> Framework</a:t>
            </a:r>
            <a:endParaRPr lang="en-US" sz="2800" b="1" dirty="0">
              <a:solidFill>
                <a:srgbClr val="127B70"/>
              </a:solidFill>
            </a:endParaRPr>
          </a:p>
        </p:txBody>
      </p:sp>
      <p:sp>
        <p:nvSpPr>
          <p:cNvPr id="11" name="TextBox 10"/>
          <p:cNvSpPr txBox="1"/>
          <p:nvPr/>
        </p:nvSpPr>
        <p:spPr>
          <a:xfrm>
            <a:off x="302679" y="2814685"/>
            <a:ext cx="3648362" cy="461665"/>
          </a:xfrm>
          <a:prstGeom prst="rect">
            <a:avLst/>
          </a:prstGeom>
          <a:noFill/>
        </p:spPr>
        <p:txBody>
          <a:bodyPr wrap="square" rtlCol="0">
            <a:spAutoFit/>
          </a:bodyPr>
          <a:lstStyle/>
          <a:p>
            <a:pPr algn="ctr"/>
            <a:r>
              <a:rPr lang="en-US" sz="2400" b="1" dirty="0" smtClean="0"/>
              <a:t>Spring Boot</a:t>
            </a:r>
          </a:p>
        </p:txBody>
      </p:sp>
      <p:sp>
        <p:nvSpPr>
          <p:cNvPr id="18" name="TextBox 17"/>
          <p:cNvSpPr txBox="1"/>
          <p:nvPr/>
        </p:nvSpPr>
        <p:spPr>
          <a:xfrm>
            <a:off x="5102014" y="2793164"/>
            <a:ext cx="3648362" cy="830997"/>
          </a:xfrm>
          <a:prstGeom prst="rect">
            <a:avLst/>
          </a:prstGeom>
          <a:noFill/>
        </p:spPr>
        <p:txBody>
          <a:bodyPr wrap="square" rtlCol="0">
            <a:spAutoFit/>
          </a:bodyPr>
          <a:lstStyle/>
          <a:p>
            <a:pPr algn="ctr"/>
            <a:r>
              <a:rPr lang="en-US" sz="2400" b="1" dirty="0" smtClean="0"/>
              <a:t>Spring Cloud</a:t>
            </a:r>
          </a:p>
          <a:p>
            <a:pPr algn="ctr"/>
            <a:r>
              <a:rPr lang="en-US" sz="2400" b="1" dirty="0" smtClean="0"/>
              <a:t> Services</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6134" y="1611188"/>
            <a:ext cx="1175308" cy="1175308"/>
          </a:xfrm>
          <a:prstGeom prst="rect">
            <a:avLst/>
          </a:prstGeom>
        </p:spPr>
      </p:pic>
      <p:pic>
        <p:nvPicPr>
          <p:cNvPr id="13" name="Picture 12" descr="CF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6023" y="3437987"/>
            <a:ext cx="2667065" cy="1172336"/>
          </a:xfrm>
          <a:prstGeom prst="rect">
            <a:avLst/>
          </a:prstGeom>
        </p:spPr>
      </p:pic>
      <p:pic>
        <p:nvPicPr>
          <p:cNvPr id="6" name="Picture 5"/>
          <p:cNvPicPr>
            <a:picLocks noChangeAspect="1"/>
          </p:cNvPicPr>
          <p:nvPr/>
        </p:nvPicPr>
        <p:blipFill>
          <a:blip r:embed="rId5"/>
          <a:stretch>
            <a:fillRect/>
          </a:stretch>
        </p:blipFill>
        <p:spPr>
          <a:xfrm>
            <a:off x="1462339" y="1580283"/>
            <a:ext cx="1280160" cy="1280160"/>
          </a:xfrm>
          <a:prstGeom prst="rect">
            <a:avLst/>
          </a:prstGeom>
        </p:spPr>
      </p:pic>
    </p:spTree>
    <p:extLst>
      <p:ext uri="{BB962C8B-B14F-4D97-AF65-F5344CB8AC3E}">
        <p14:creationId xmlns:p14="http://schemas.microsoft.com/office/powerpoint/2010/main" val="2558307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 prepackaged for simple consumption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15</a:t>
            </a:fld>
            <a:endParaRPr lang="en-US"/>
          </a:p>
        </p:txBody>
      </p:sp>
      <p:sp>
        <p:nvSpPr>
          <p:cNvPr id="40" name="TextBox 39"/>
          <p:cNvSpPr txBox="1"/>
          <p:nvPr/>
        </p:nvSpPr>
        <p:spPr>
          <a:xfrm>
            <a:off x="310628" y="1418566"/>
            <a:ext cx="2494661" cy="3016210"/>
          </a:xfrm>
          <a:prstGeom prst="rect">
            <a:avLst/>
          </a:prstGeom>
          <a:noFill/>
        </p:spPr>
        <p:txBody>
          <a:bodyPr wrap="square" rtlCol="0">
            <a:spAutoFit/>
          </a:bodyPr>
          <a:lstStyle/>
          <a:p>
            <a:pPr marL="164592" indent="-164592">
              <a:spcAft>
                <a:spcPts val="1200"/>
              </a:spcAft>
              <a:buSzPct val="80000"/>
              <a:buFont typeface="Arial"/>
              <a:buChar char="•"/>
            </a:pPr>
            <a:r>
              <a:rPr lang="en-US" sz="1600" dirty="0" smtClean="0">
                <a:solidFill>
                  <a:schemeClr val="tx2"/>
                </a:solidFill>
                <a:latin typeface="Arial"/>
                <a:cs typeface="Arial"/>
              </a:rPr>
              <a:t>Easy accessibility through Marketplace </a:t>
            </a:r>
          </a:p>
          <a:p>
            <a:pPr marL="164592" indent="-164592">
              <a:spcAft>
                <a:spcPts val="1200"/>
              </a:spcAft>
              <a:buSzPct val="80000"/>
              <a:buFont typeface="Arial"/>
              <a:buChar char="•"/>
            </a:pPr>
            <a:r>
              <a:rPr lang="en-US" sz="1600" dirty="0" smtClean="0">
                <a:solidFill>
                  <a:schemeClr val="tx2"/>
                </a:solidFill>
                <a:cs typeface="Arial"/>
              </a:rPr>
              <a:t>Instant Provisioning and full lifecycle managed</a:t>
            </a:r>
          </a:p>
          <a:p>
            <a:pPr marL="164592" indent="-164592">
              <a:spcAft>
                <a:spcPts val="1200"/>
              </a:spcAft>
              <a:buSzPct val="80000"/>
              <a:buFont typeface="Arial"/>
              <a:buChar char="•"/>
            </a:pPr>
            <a:r>
              <a:rPr lang="en-US" sz="1600" dirty="0" smtClean="0">
                <a:solidFill>
                  <a:schemeClr val="tx2"/>
                </a:solidFill>
                <a:cs typeface="Arial"/>
              </a:rPr>
              <a:t>Bind </a:t>
            </a:r>
            <a:r>
              <a:rPr lang="en-US" sz="1600" dirty="0">
                <a:solidFill>
                  <a:schemeClr val="tx2"/>
                </a:solidFill>
                <a:cs typeface="Arial"/>
              </a:rPr>
              <a:t>to apps through easy to use interface</a:t>
            </a:r>
          </a:p>
          <a:p>
            <a:pPr marL="164592" indent="-164592">
              <a:spcAft>
                <a:spcPts val="1200"/>
              </a:spcAft>
              <a:buSzPct val="80000"/>
              <a:buFont typeface="Arial"/>
              <a:buChar char="•"/>
            </a:pPr>
            <a:r>
              <a:rPr lang="en-US" sz="1600" dirty="0" smtClean="0">
                <a:solidFill>
                  <a:schemeClr val="tx2"/>
                </a:solidFill>
                <a:latin typeface="Arial"/>
                <a:cs typeface="Arial"/>
              </a:rPr>
              <a:t>Common access control and audit trails across services</a:t>
            </a:r>
            <a:endParaRPr lang="en-US" sz="1600" dirty="0">
              <a:solidFill>
                <a:schemeClr val="tx2"/>
              </a:solidFill>
              <a:latin typeface="Arial"/>
              <a:cs typeface="Arial"/>
            </a:endParaRPr>
          </a:p>
        </p:txBody>
      </p:sp>
      <p:grpSp>
        <p:nvGrpSpPr>
          <p:cNvPr id="81" name="Group 80"/>
          <p:cNvGrpSpPr/>
          <p:nvPr/>
        </p:nvGrpSpPr>
        <p:grpSpPr>
          <a:xfrm>
            <a:off x="3239111" y="1228951"/>
            <a:ext cx="5489300" cy="3333975"/>
            <a:chOff x="3134280" y="914400"/>
            <a:chExt cx="5727508" cy="3589867"/>
          </a:xfrm>
        </p:grpSpPr>
        <p:sp>
          <p:nvSpPr>
            <p:cNvPr id="71" name="Rounded Rectangle 70"/>
            <p:cNvSpPr/>
            <p:nvPr/>
          </p:nvSpPr>
          <p:spPr>
            <a:xfrm>
              <a:off x="3139924" y="914400"/>
              <a:ext cx="5721864" cy="3589867"/>
            </a:xfrm>
            <a:prstGeom prst="roundRect">
              <a:avLst>
                <a:gd name="adj" fmla="val 3120"/>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3" name="Straight Connector 72"/>
            <p:cNvCxnSpPr/>
            <p:nvPr/>
          </p:nvCxnSpPr>
          <p:spPr>
            <a:xfrm>
              <a:off x="3134280" y="1202265"/>
              <a:ext cx="5721864" cy="0"/>
            </a:xfrm>
            <a:prstGeom prst="line">
              <a:avLst/>
            </a:prstGeom>
            <a:ln w="12700" cmpd="sng">
              <a:solidFill>
                <a:srgbClr val="B3B3B3"/>
              </a:solidFill>
            </a:ln>
            <a:effectLst/>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3254649" y="1006184"/>
              <a:ext cx="385790" cy="109938"/>
              <a:chOff x="3407037" y="1006184"/>
              <a:chExt cx="385790" cy="109938"/>
            </a:xfrm>
          </p:grpSpPr>
          <p:sp>
            <p:nvSpPr>
              <p:cNvPr id="74" name="Oval 73"/>
              <p:cNvSpPr/>
              <p:nvPr/>
            </p:nvSpPr>
            <p:spPr>
              <a:xfrm>
                <a:off x="3407037"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3544963"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Oval 76"/>
              <p:cNvSpPr/>
              <p:nvPr/>
            </p:nvSpPr>
            <p:spPr>
              <a:xfrm>
                <a:off x="3682889" y="1006184"/>
                <a:ext cx="109938" cy="109938"/>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sp>
        <p:nvSpPr>
          <p:cNvPr id="102" name="Rounded Rectangle 101"/>
          <p:cNvSpPr/>
          <p:nvPr/>
        </p:nvSpPr>
        <p:spPr>
          <a:xfrm>
            <a:off x="6902409"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23" name="Group 22"/>
          <p:cNvGrpSpPr/>
          <p:nvPr/>
        </p:nvGrpSpPr>
        <p:grpSpPr>
          <a:xfrm>
            <a:off x="3534548" y="3099934"/>
            <a:ext cx="4889277" cy="545904"/>
            <a:chOff x="3534548" y="3099934"/>
            <a:chExt cx="4889277" cy="545904"/>
          </a:xfrm>
        </p:grpSpPr>
        <p:sp>
          <p:nvSpPr>
            <p:cNvPr id="96" name="Rounded Rectangle 95"/>
            <p:cNvSpPr/>
            <p:nvPr/>
          </p:nvSpPr>
          <p:spPr>
            <a:xfrm>
              <a:off x="353454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7" name="Rounded Rectangle 96"/>
            <p:cNvSpPr/>
            <p:nvPr/>
          </p:nvSpPr>
          <p:spPr>
            <a:xfrm>
              <a:off x="5218478"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8" name="Rounded Rectangle 97"/>
            <p:cNvSpPr/>
            <p:nvPr/>
          </p:nvSpPr>
          <p:spPr>
            <a:xfrm>
              <a:off x="6902409" y="3099934"/>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6" name="Picture 25"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679" y="3183469"/>
              <a:ext cx="400843" cy="388424"/>
            </a:xfrm>
            <a:prstGeom prst="rect">
              <a:avLst/>
            </a:prstGeom>
          </p:spPr>
        </p:pic>
        <p:sp>
          <p:nvSpPr>
            <p:cNvPr id="45" name="TextBox 44"/>
            <p:cNvSpPr txBox="1"/>
            <p:nvPr/>
          </p:nvSpPr>
          <p:spPr>
            <a:xfrm>
              <a:off x="4033365" y="3268289"/>
              <a:ext cx="496096" cy="194889"/>
            </a:xfrm>
            <a:prstGeom prst="rect">
              <a:avLst/>
            </a:prstGeom>
            <a:noFill/>
          </p:spPr>
          <p:txBody>
            <a:bodyPr wrap="none" rtlCol="0">
              <a:spAutoFit/>
            </a:bodyPr>
            <a:lstStyle/>
            <a:p>
              <a:r>
                <a:rPr lang="en-US" sz="900" dirty="0" smtClean="0">
                  <a:solidFill>
                    <a:srgbClr val="474747"/>
                  </a:solidFill>
                  <a:latin typeface="Arial"/>
                  <a:cs typeface="Arial"/>
                </a:rPr>
                <a:t>MySQL</a:t>
              </a:r>
              <a:endParaRPr lang="en-US" sz="900" dirty="0">
                <a:solidFill>
                  <a:srgbClr val="474747"/>
                </a:solidFill>
                <a:latin typeface="Arial"/>
                <a:cs typeface="Arial"/>
              </a:endParaRPr>
            </a:p>
          </p:txBody>
        </p:sp>
        <p:pic>
          <p:nvPicPr>
            <p:cNvPr id="31" name="Picture 30" descr="icon_ssc_gemfire_cf@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086" y="3191424"/>
              <a:ext cx="400843" cy="388425"/>
            </a:xfrm>
            <a:prstGeom prst="rect">
              <a:avLst/>
            </a:prstGeom>
          </p:spPr>
        </p:pic>
        <p:sp>
          <p:nvSpPr>
            <p:cNvPr id="46" name="TextBox 45"/>
            <p:cNvSpPr txBox="1"/>
            <p:nvPr/>
          </p:nvSpPr>
          <p:spPr>
            <a:xfrm>
              <a:off x="5789305" y="3195793"/>
              <a:ext cx="980913" cy="369331"/>
            </a:xfrm>
            <a:prstGeom prst="rect">
              <a:avLst/>
            </a:prstGeom>
            <a:noFill/>
          </p:spPr>
          <p:txBody>
            <a:bodyPr wrap="square" rtlCol="0">
              <a:spAutoFit/>
            </a:bodyPr>
            <a:lstStyle/>
            <a:p>
              <a:r>
                <a:rPr lang="en-US" sz="900" dirty="0" smtClean="0">
                  <a:solidFill>
                    <a:srgbClr val="474747"/>
                  </a:solidFill>
                  <a:latin typeface="Arial"/>
                  <a:cs typeface="Arial"/>
                </a:rPr>
                <a:t>Session state</a:t>
              </a:r>
              <a:br>
                <a:rPr lang="en-US" sz="900" dirty="0" smtClean="0">
                  <a:solidFill>
                    <a:srgbClr val="474747"/>
                  </a:solidFill>
                  <a:latin typeface="Arial"/>
                  <a:cs typeface="Arial"/>
                </a:rPr>
              </a:br>
              <a:r>
                <a:rPr lang="en-US" sz="900" dirty="0" smtClean="0">
                  <a:solidFill>
                    <a:srgbClr val="474747"/>
                  </a:solidFill>
                  <a:latin typeface="Arial"/>
                  <a:cs typeface="Arial"/>
                </a:rPr>
                <a:t>caching</a:t>
              </a:r>
              <a:endParaRPr lang="en-US" sz="900" dirty="0">
                <a:solidFill>
                  <a:srgbClr val="474747"/>
                </a:solidFill>
                <a:latin typeface="Arial"/>
                <a:cs typeface="Arial"/>
              </a:endParaRPr>
            </a:p>
          </p:txBody>
        </p:sp>
        <p:pic>
          <p:nvPicPr>
            <p:cNvPr id="24" name="Picture 23" descr="icon_gemfire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163" y="3180815"/>
              <a:ext cx="400843" cy="388424"/>
            </a:xfrm>
            <a:prstGeom prst="rect">
              <a:avLst/>
            </a:prstGeom>
          </p:spPr>
        </p:pic>
        <p:sp>
          <p:nvSpPr>
            <p:cNvPr id="49" name="TextBox 48"/>
            <p:cNvSpPr txBox="1"/>
            <p:nvPr/>
          </p:nvSpPr>
          <p:spPr>
            <a:xfrm>
              <a:off x="7453849" y="3241030"/>
              <a:ext cx="551990" cy="194889"/>
            </a:xfrm>
            <a:prstGeom prst="rect">
              <a:avLst/>
            </a:prstGeom>
            <a:noFill/>
          </p:spPr>
          <p:txBody>
            <a:bodyPr wrap="none" rtlCol="0">
              <a:spAutoFit/>
            </a:bodyPr>
            <a:lstStyle/>
            <a:p>
              <a:r>
                <a:rPr lang="en-US" sz="900" dirty="0" err="1" smtClean="0">
                  <a:solidFill>
                    <a:srgbClr val="474747"/>
                  </a:solidFill>
                  <a:latin typeface="Arial"/>
                  <a:cs typeface="Arial"/>
                </a:rPr>
                <a:t>GemFire</a:t>
              </a:r>
              <a:endParaRPr lang="en-US" sz="900" dirty="0">
                <a:solidFill>
                  <a:srgbClr val="474747"/>
                </a:solidFill>
                <a:latin typeface="Arial"/>
                <a:cs typeface="Arial"/>
              </a:endParaRPr>
            </a:p>
          </p:txBody>
        </p:sp>
      </p:grpSp>
      <p:grpSp>
        <p:nvGrpSpPr>
          <p:cNvPr id="20" name="Group 19"/>
          <p:cNvGrpSpPr/>
          <p:nvPr/>
        </p:nvGrpSpPr>
        <p:grpSpPr>
          <a:xfrm>
            <a:off x="3534548" y="1740021"/>
            <a:ext cx="4889277" cy="545904"/>
            <a:chOff x="3534548" y="1740021"/>
            <a:chExt cx="4889277" cy="545904"/>
          </a:xfrm>
        </p:grpSpPr>
        <p:sp>
          <p:nvSpPr>
            <p:cNvPr id="15" name="Rounded Rectangle 14"/>
            <p:cNvSpPr/>
            <p:nvPr/>
          </p:nvSpPr>
          <p:spPr>
            <a:xfrm>
              <a:off x="353454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5" name="Rounded Rectangle 74"/>
            <p:cNvSpPr/>
            <p:nvPr/>
          </p:nvSpPr>
          <p:spPr>
            <a:xfrm>
              <a:off x="5218478"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8" name="Rounded Rectangle 77"/>
            <p:cNvSpPr/>
            <p:nvPr/>
          </p:nvSpPr>
          <p:spPr>
            <a:xfrm>
              <a:off x="6902409" y="1740021"/>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9" name="Picture 28" descr="icon_single_signon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2679" y="1834389"/>
              <a:ext cx="400843" cy="388424"/>
            </a:xfrm>
            <a:prstGeom prst="rect">
              <a:avLst/>
            </a:prstGeom>
          </p:spPr>
        </p:pic>
        <p:sp>
          <p:nvSpPr>
            <p:cNvPr id="58" name="TextBox 57"/>
            <p:cNvSpPr txBox="1"/>
            <p:nvPr/>
          </p:nvSpPr>
          <p:spPr>
            <a:xfrm>
              <a:off x="4033365" y="1918466"/>
              <a:ext cx="920998" cy="214377"/>
            </a:xfrm>
            <a:prstGeom prst="rect">
              <a:avLst/>
            </a:prstGeom>
            <a:noFill/>
          </p:spPr>
          <p:txBody>
            <a:bodyPr wrap="none" rtlCol="0">
              <a:spAutoFit/>
            </a:bodyPr>
            <a:lstStyle/>
            <a:p>
              <a:r>
                <a:rPr lang="en-US" sz="900" dirty="0" smtClean="0">
                  <a:solidFill>
                    <a:srgbClr val="474747"/>
                  </a:solidFill>
                  <a:latin typeface="Arial"/>
                  <a:cs typeface="Arial"/>
                </a:rPr>
                <a:t>Single Sign-On</a:t>
              </a:r>
              <a:endParaRPr lang="en-US" sz="900" dirty="0">
                <a:solidFill>
                  <a:srgbClr val="474747"/>
                </a:solidFill>
                <a:latin typeface="Arial"/>
                <a:cs typeface="Arial"/>
              </a:endParaRPr>
            </a:p>
          </p:txBody>
        </p:sp>
        <p:sp>
          <p:nvSpPr>
            <p:cNvPr id="56" name="TextBox 55"/>
            <p:cNvSpPr txBox="1"/>
            <p:nvPr/>
          </p:nvSpPr>
          <p:spPr>
            <a:xfrm>
              <a:off x="5789305" y="1860632"/>
              <a:ext cx="619210" cy="311823"/>
            </a:xfrm>
            <a:prstGeom prst="rect">
              <a:avLst/>
            </a:prstGeom>
            <a:noFill/>
          </p:spPr>
          <p:txBody>
            <a:bodyPr wrap="none" rtlCol="0">
              <a:spAutoFit/>
            </a:bodyPr>
            <a:lstStyle/>
            <a:p>
              <a:r>
                <a:rPr lang="en-US" sz="900" dirty="0" smtClean="0">
                  <a:solidFill>
                    <a:srgbClr val="474747"/>
                  </a:solidFill>
                  <a:latin typeface="Arial"/>
                  <a:cs typeface="Arial"/>
                </a:rPr>
                <a:t>Jenkins</a:t>
              </a:r>
              <a:br>
                <a:rPr lang="en-US" sz="900" dirty="0" smtClean="0">
                  <a:solidFill>
                    <a:srgbClr val="474747"/>
                  </a:solidFill>
                  <a:latin typeface="Arial"/>
                  <a:cs typeface="Arial"/>
                </a:rPr>
              </a:br>
              <a:r>
                <a:rPr lang="en-US" sz="900" dirty="0" smtClean="0">
                  <a:solidFill>
                    <a:srgbClr val="474747"/>
                  </a:solidFill>
                  <a:latin typeface="Arial"/>
                  <a:cs typeface="Arial"/>
                </a:rPr>
                <a:t>Enterprise</a:t>
              </a:r>
              <a:endParaRPr lang="en-US" sz="900" dirty="0">
                <a:solidFill>
                  <a:srgbClr val="474747"/>
                </a:solidFill>
                <a:latin typeface="Arial"/>
                <a:cs typeface="Arial"/>
              </a:endParaRPr>
            </a:p>
          </p:txBody>
        </p:sp>
        <p:pic>
          <p:nvPicPr>
            <p:cNvPr id="61" name="Picture 60" descr="icon_cloudbees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2086" y="1840686"/>
              <a:ext cx="399757" cy="387373"/>
            </a:xfrm>
            <a:prstGeom prst="rect">
              <a:avLst/>
            </a:prstGeom>
          </p:spPr>
        </p:pic>
        <p:sp>
          <p:nvSpPr>
            <p:cNvPr id="55" name="TextBox 54"/>
            <p:cNvSpPr txBox="1"/>
            <p:nvPr/>
          </p:nvSpPr>
          <p:spPr>
            <a:xfrm>
              <a:off x="7444006" y="1895404"/>
              <a:ext cx="613563" cy="194889"/>
            </a:xfrm>
            <a:prstGeom prst="rect">
              <a:avLst/>
            </a:prstGeom>
            <a:noFill/>
          </p:spPr>
          <p:txBody>
            <a:bodyPr wrap="none" rtlCol="0">
              <a:spAutoFit/>
            </a:bodyPr>
            <a:lstStyle/>
            <a:p>
              <a:r>
                <a:rPr lang="en-US" sz="900" dirty="0" err="1" smtClean="0">
                  <a:solidFill>
                    <a:srgbClr val="474747"/>
                  </a:solidFill>
                  <a:latin typeface="Arial"/>
                  <a:cs typeface="Arial"/>
                </a:rPr>
                <a:t>RabbitMQ</a:t>
              </a:r>
              <a:endParaRPr lang="en-US" sz="900" dirty="0">
                <a:solidFill>
                  <a:srgbClr val="474747"/>
                </a:solidFill>
                <a:latin typeface="Arial"/>
                <a:cs typeface="Arial"/>
              </a:endParaRPr>
            </a:p>
          </p:txBody>
        </p:sp>
        <p:pic>
          <p:nvPicPr>
            <p:cNvPr id="62" name="Picture 61"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33320" y="1824198"/>
              <a:ext cx="400843" cy="388424"/>
            </a:xfrm>
            <a:prstGeom prst="rect">
              <a:avLst/>
            </a:prstGeom>
          </p:spPr>
        </p:pic>
      </p:grpSp>
      <p:grpSp>
        <p:nvGrpSpPr>
          <p:cNvPr id="22" name="Group 21"/>
          <p:cNvGrpSpPr/>
          <p:nvPr/>
        </p:nvGrpSpPr>
        <p:grpSpPr>
          <a:xfrm>
            <a:off x="3534548" y="2419977"/>
            <a:ext cx="4889277" cy="545904"/>
            <a:chOff x="3534548" y="2419977"/>
            <a:chExt cx="4889277" cy="545904"/>
          </a:xfrm>
        </p:grpSpPr>
        <p:sp>
          <p:nvSpPr>
            <p:cNvPr id="92" name="Rounded Rectangle 91"/>
            <p:cNvSpPr/>
            <p:nvPr/>
          </p:nvSpPr>
          <p:spPr>
            <a:xfrm>
              <a:off x="353454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3" name="Rounded Rectangle 92"/>
            <p:cNvSpPr/>
            <p:nvPr/>
          </p:nvSpPr>
          <p:spPr>
            <a:xfrm>
              <a:off x="5218478"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94" name="Rounded Rectangle 93"/>
            <p:cNvSpPr/>
            <p:nvPr/>
          </p:nvSpPr>
          <p:spPr>
            <a:xfrm>
              <a:off x="6902409" y="2419977"/>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52" name="TextBox 51"/>
            <p:cNvSpPr txBox="1"/>
            <p:nvPr/>
          </p:nvSpPr>
          <p:spPr>
            <a:xfrm>
              <a:off x="7453849" y="2580921"/>
              <a:ext cx="853267" cy="214378"/>
            </a:xfrm>
            <a:prstGeom prst="rect">
              <a:avLst/>
            </a:prstGeom>
            <a:noFill/>
          </p:spPr>
          <p:txBody>
            <a:bodyPr wrap="none" rtlCol="0">
              <a:spAutoFit/>
            </a:bodyPr>
            <a:lstStyle/>
            <a:p>
              <a:r>
                <a:rPr lang="en-US" sz="900" dirty="0" err="1" smtClean="0">
                  <a:solidFill>
                    <a:srgbClr val="474747"/>
                  </a:solidFill>
                  <a:latin typeface="Arial"/>
                  <a:cs typeface="Arial"/>
                </a:rPr>
                <a:t>Config</a:t>
              </a:r>
              <a:r>
                <a:rPr lang="en-US" sz="900" dirty="0">
                  <a:solidFill>
                    <a:srgbClr val="474747"/>
                  </a:solidFill>
                  <a:latin typeface="Arial"/>
                  <a:cs typeface="Arial"/>
                </a:rPr>
                <a:t> </a:t>
              </a:r>
              <a:r>
                <a:rPr lang="en-US" sz="900" dirty="0" smtClean="0">
                  <a:solidFill>
                    <a:srgbClr val="474747"/>
                  </a:solidFill>
                  <a:latin typeface="Arial"/>
                  <a:cs typeface="Arial"/>
                </a:rPr>
                <a:t>Server</a:t>
              </a:r>
              <a:endParaRPr lang="en-US" sz="900" dirty="0">
                <a:solidFill>
                  <a:srgbClr val="474747"/>
                </a:solidFill>
                <a:latin typeface="Arial"/>
                <a:cs typeface="Arial"/>
              </a:endParaRPr>
            </a:p>
          </p:txBody>
        </p:sp>
        <p:pic>
          <p:nvPicPr>
            <p:cNvPr id="64" name="pasted-image.png"/>
            <p:cNvPicPr/>
            <p:nvPr/>
          </p:nvPicPr>
          <p:blipFill>
            <a:blip r:embed="rId9" cstate="screen">
              <a:extLst>
                <a:ext uri="{28A0092B-C50C-407E-A947-70E740481C1C}">
                  <a14:useLocalDpi xmlns:a14="http://schemas.microsoft.com/office/drawing/2010/main"/>
                </a:ext>
              </a:extLst>
            </a:blip>
            <a:stretch>
              <a:fillRect/>
            </a:stretch>
          </p:blipFill>
          <p:spPr>
            <a:xfrm>
              <a:off x="7039084" y="2502389"/>
              <a:ext cx="399756" cy="387373"/>
            </a:xfrm>
            <a:prstGeom prst="rect">
              <a:avLst/>
            </a:prstGeom>
            <a:ln w="12700" cap="flat">
              <a:noFill/>
              <a:miter lim="400000"/>
            </a:ln>
            <a:effectLst/>
          </p:spPr>
        </p:pic>
        <p:sp>
          <p:nvSpPr>
            <p:cNvPr id="53" name="TextBox 52"/>
            <p:cNvSpPr txBox="1"/>
            <p:nvPr/>
          </p:nvSpPr>
          <p:spPr>
            <a:xfrm>
              <a:off x="5789305" y="2535785"/>
              <a:ext cx="574310" cy="311823"/>
            </a:xfrm>
            <a:prstGeom prst="rect">
              <a:avLst/>
            </a:prstGeom>
            <a:noFill/>
          </p:spPr>
          <p:txBody>
            <a:bodyPr wrap="none" rtlCol="0">
              <a:spAutoFit/>
            </a:bodyPr>
            <a:lstStyle/>
            <a:p>
              <a:r>
                <a:rPr lang="en-US" sz="900" dirty="0" smtClean="0">
                  <a:solidFill>
                    <a:srgbClr val="474747"/>
                  </a:solidFill>
                  <a:latin typeface="Arial"/>
                  <a:cs typeface="Arial"/>
                </a:rPr>
                <a:t>Service</a:t>
              </a:r>
              <a:br>
                <a:rPr lang="en-US" sz="900" dirty="0" smtClean="0">
                  <a:solidFill>
                    <a:srgbClr val="474747"/>
                  </a:solidFill>
                  <a:latin typeface="Arial"/>
                  <a:cs typeface="Arial"/>
                </a:rPr>
              </a:br>
              <a:r>
                <a:rPr lang="en-US" sz="900" dirty="0" smtClean="0">
                  <a:solidFill>
                    <a:srgbClr val="474747"/>
                  </a:solidFill>
                  <a:latin typeface="Arial"/>
                  <a:cs typeface="Arial"/>
                </a:rPr>
                <a:t>Directory</a:t>
              </a:r>
              <a:endParaRPr lang="en-US" sz="900" dirty="0">
                <a:solidFill>
                  <a:srgbClr val="474747"/>
                </a:solidFill>
                <a:latin typeface="Arial"/>
                <a:cs typeface="Arial"/>
              </a:endParaRPr>
            </a:p>
          </p:txBody>
        </p:sp>
        <p:pic>
          <p:nvPicPr>
            <p:cNvPr id="65" name="pasted-image.png"/>
            <p:cNvPicPr/>
            <p:nvPr/>
          </p:nvPicPr>
          <p:blipFill>
            <a:blip r:embed="rId10" cstate="screen">
              <a:extLst>
                <a:ext uri="{28A0092B-C50C-407E-A947-70E740481C1C}">
                  <a14:useLocalDpi xmlns:a14="http://schemas.microsoft.com/office/drawing/2010/main"/>
                </a:ext>
              </a:extLst>
            </a:blip>
            <a:stretch>
              <a:fillRect/>
            </a:stretch>
          </p:blipFill>
          <p:spPr>
            <a:xfrm>
              <a:off x="5342086" y="2511415"/>
              <a:ext cx="400845" cy="388424"/>
            </a:xfrm>
            <a:prstGeom prst="rect">
              <a:avLst/>
            </a:prstGeom>
            <a:ln w="12700" cap="flat">
              <a:noFill/>
              <a:miter lim="400000"/>
            </a:ln>
            <a:effectLst/>
          </p:spPr>
        </p:pic>
        <p:sp>
          <p:nvSpPr>
            <p:cNvPr id="54" name="TextBox 53"/>
            <p:cNvSpPr txBox="1"/>
            <p:nvPr/>
          </p:nvSpPr>
          <p:spPr>
            <a:xfrm>
              <a:off x="4033365" y="2580921"/>
              <a:ext cx="914426" cy="214378"/>
            </a:xfrm>
            <a:prstGeom prst="rect">
              <a:avLst/>
            </a:prstGeom>
            <a:noFill/>
          </p:spPr>
          <p:txBody>
            <a:bodyPr wrap="none" rtlCol="0">
              <a:spAutoFit/>
            </a:bodyPr>
            <a:lstStyle/>
            <a:p>
              <a:r>
                <a:rPr lang="en-US" sz="900" dirty="0" smtClean="0">
                  <a:solidFill>
                    <a:srgbClr val="474747"/>
                  </a:solidFill>
                  <a:latin typeface="Arial"/>
                  <a:cs typeface="Arial"/>
                </a:rPr>
                <a:t>Circuit Breaker</a:t>
              </a:r>
              <a:endParaRPr lang="en-US" sz="900" dirty="0">
                <a:solidFill>
                  <a:srgbClr val="474747"/>
                </a:solidFill>
                <a:latin typeface="Arial"/>
                <a:cs typeface="Arial"/>
              </a:endParaRPr>
            </a:p>
          </p:txBody>
        </p:sp>
        <p:pic>
          <p:nvPicPr>
            <p:cNvPr id="66" name="pasted-image.png"/>
            <p:cNvPicPr/>
            <p:nvPr/>
          </p:nvPicPr>
          <p:blipFill>
            <a:blip r:embed="rId11" cstate="screen">
              <a:extLst>
                <a:ext uri="{28A0092B-C50C-407E-A947-70E740481C1C}">
                  <a14:useLocalDpi xmlns:a14="http://schemas.microsoft.com/office/drawing/2010/main"/>
                </a:ext>
              </a:extLst>
            </a:blip>
            <a:stretch>
              <a:fillRect/>
            </a:stretch>
          </p:blipFill>
          <p:spPr>
            <a:xfrm>
              <a:off x="3622679" y="2505965"/>
              <a:ext cx="399756" cy="387371"/>
            </a:xfrm>
            <a:prstGeom prst="rect">
              <a:avLst/>
            </a:prstGeom>
            <a:ln w="12700" cap="flat">
              <a:noFill/>
              <a:miter lim="400000"/>
            </a:ln>
            <a:effectLst/>
          </p:spPr>
        </p:pic>
      </p:grpSp>
      <p:grpSp>
        <p:nvGrpSpPr>
          <p:cNvPr id="25" name="Group 24"/>
          <p:cNvGrpSpPr/>
          <p:nvPr/>
        </p:nvGrpSpPr>
        <p:grpSpPr>
          <a:xfrm>
            <a:off x="3534548" y="3779889"/>
            <a:ext cx="3205346" cy="545904"/>
            <a:chOff x="3534548" y="3779889"/>
            <a:chExt cx="3205346" cy="545904"/>
          </a:xfrm>
        </p:grpSpPr>
        <p:sp>
          <p:nvSpPr>
            <p:cNvPr id="100" name="Rounded Rectangle 99"/>
            <p:cNvSpPr/>
            <p:nvPr/>
          </p:nvSpPr>
          <p:spPr>
            <a:xfrm>
              <a:off x="353454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01" name="Rounded Rectangle 100"/>
            <p:cNvSpPr/>
            <p:nvPr/>
          </p:nvSpPr>
          <p:spPr>
            <a:xfrm>
              <a:off x="5218478" y="3779889"/>
              <a:ext cx="1521416" cy="545904"/>
            </a:xfrm>
            <a:prstGeom prst="roundRect">
              <a:avLst>
                <a:gd name="adj" fmla="val 4391"/>
              </a:avLst>
            </a:prstGeom>
            <a:solidFill>
              <a:schemeClr val="bg1"/>
            </a:solidFill>
            <a:ln>
              <a:noFill/>
            </a:ln>
            <a:effectLst>
              <a:outerShdw blurRad="63500" sx="102000" sy="102000" algn="ctr" rotWithShape="0">
                <a:prstClr val="black">
                  <a:alpha val="17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28" name="Picture 27" descr="icon_redis_cf@2x.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679" y="3861228"/>
              <a:ext cx="400843" cy="388424"/>
            </a:xfrm>
            <a:prstGeom prst="rect">
              <a:avLst/>
            </a:prstGeom>
          </p:spPr>
        </p:pic>
        <p:sp>
          <p:nvSpPr>
            <p:cNvPr id="44" name="TextBox 43"/>
            <p:cNvSpPr txBox="1"/>
            <p:nvPr/>
          </p:nvSpPr>
          <p:spPr>
            <a:xfrm>
              <a:off x="4033365" y="3927632"/>
              <a:ext cx="417992" cy="194889"/>
            </a:xfrm>
            <a:prstGeom prst="rect">
              <a:avLst/>
            </a:prstGeom>
            <a:noFill/>
          </p:spPr>
          <p:txBody>
            <a:bodyPr wrap="none" rtlCol="0">
              <a:spAutoFit/>
            </a:bodyPr>
            <a:lstStyle/>
            <a:p>
              <a:r>
                <a:rPr lang="en-US" sz="900" dirty="0" err="1" smtClean="0">
                  <a:solidFill>
                    <a:srgbClr val="474747"/>
                  </a:solidFill>
                  <a:latin typeface="Arial"/>
                  <a:cs typeface="Arial"/>
                </a:rPr>
                <a:t>Redis</a:t>
              </a:r>
              <a:endParaRPr lang="en-US" sz="900" dirty="0">
                <a:solidFill>
                  <a:srgbClr val="474747"/>
                </a:solidFill>
                <a:latin typeface="Arial"/>
                <a:cs typeface="Arial"/>
              </a:endParaRPr>
            </a:p>
          </p:txBody>
        </p:sp>
        <p:sp>
          <p:nvSpPr>
            <p:cNvPr id="48" name="TextBox 47"/>
            <p:cNvSpPr txBox="1"/>
            <p:nvPr/>
          </p:nvSpPr>
          <p:spPr>
            <a:xfrm>
              <a:off x="5789305" y="3852394"/>
              <a:ext cx="647198" cy="311823"/>
            </a:xfrm>
            <a:prstGeom prst="rect">
              <a:avLst/>
            </a:prstGeom>
            <a:noFill/>
          </p:spPr>
          <p:txBody>
            <a:bodyPr wrap="none" rtlCol="0">
              <a:spAutoFit/>
            </a:bodyPr>
            <a:lstStyle/>
            <a:p>
              <a:r>
                <a:rPr lang="en-US" sz="900" dirty="0" err="1" smtClean="0">
                  <a:solidFill>
                    <a:srgbClr val="474747"/>
                  </a:solidFill>
                  <a:latin typeface="Arial"/>
                  <a:cs typeface="Arial"/>
                </a:rPr>
                <a:t>DataStax</a:t>
              </a:r>
              <a:r>
                <a:rPr lang="en-US" sz="900" dirty="0" smtClean="0">
                  <a:solidFill>
                    <a:srgbClr val="474747"/>
                  </a:solidFill>
                  <a:latin typeface="Arial"/>
                  <a:cs typeface="Arial"/>
                </a:rPr>
                <a:t/>
              </a:r>
              <a:br>
                <a:rPr lang="en-US" sz="900" dirty="0" smtClean="0">
                  <a:solidFill>
                    <a:srgbClr val="474747"/>
                  </a:solidFill>
                  <a:latin typeface="Arial"/>
                  <a:cs typeface="Arial"/>
                </a:rPr>
              </a:br>
              <a:r>
                <a:rPr lang="en-US" sz="900" dirty="0" smtClean="0">
                  <a:solidFill>
                    <a:srgbClr val="474747"/>
                  </a:solidFill>
                  <a:latin typeface="Arial"/>
                  <a:cs typeface="Arial"/>
                </a:rPr>
                <a:t>Cassandra</a:t>
              </a:r>
              <a:endParaRPr lang="en-US" sz="900" dirty="0">
                <a:solidFill>
                  <a:srgbClr val="474747"/>
                </a:solidFill>
                <a:latin typeface="Arial"/>
                <a:cs typeface="Arial"/>
              </a:endParaRPr>
            </a:p>
          </p:txBody>
        </p:sp>
        <p:pic>
          <p:nvPicPr>
            <p:cNvPr id="67" name="Picture 66" descr="icon_datastaxenterprise_cf@2x.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342086" y="3827055"/>
              <a:ext cx="400843" cy="388424"/>
            </a:xfrm>
            <a:prstGeom prst="rect">
              <a:avLst/>
            </a:prstGeom>
          </p:spPr>
        </p:pic>
      </p:grpSp>
      <p:pic>
        <p:nvPicPr>
          <p:cNvPr id="103" name="Picture 102"/>
          <p:cNvPicPr>
            <a:picLocks noChangeAspect="1"/>
          </p:cNvPicPr>
          <p:nvPr/>
        </p:nvPicPr>
        <p:blipFill>
          <a:blip r:embed="rId14"/>
          <a:stretch>
            <a:fillRect/>
          </a:stretch>
        </p:blipFill>
        <p:spPr>
          <a:xfrm>
            <a:off x="7949672" y="4019565"/>
            <a:ext cx="182577" cy="47179"/>
          </a:xfrm>
          <a:prstGeom prst="rect">
            <a:avLst/>
          </a:prstGeom>
        </p:spPr>
      </p:pic>
      <p:sp>
        <p:nvSpPr>
          <p:cNvPr id="104" name="TextBox 103"/>
          <p:cNvSpPr txBox="1"/>
          <p:nvPr/>
        </p:nvSpPr>
        <p:spPr>
          <a:xfrm>
            <a:off x="7132413" y="3925780"/>
            <a:ext cx="779217" cy="214378"/>
          </a:xfrm>
          <a:prstGeom prst="rect">
            <a:avLst/>
          </a:prstGeom>
          <a:noFill/>
        </p:spPr>
        <p:txBody>
          <a:bodyPr wrap="none" rtlCol="0">
            <a:spAutoFit/>
          </a:bodyPr>
          <a:lstStyle/>
          <a:p>
            <a:r>
              <a:rPr lang="en-US" sz="900" b="1" dirty="0" smtClean="0">
                <a:solidFill>
                  <a:schemeClr val="bg2"/>
                </a:solidFill>
                <a:latin typeface="Arial"/>
                <a:cs typeface="Arial"/>
              </a:rPr>
              <a:t>AND MORE</a:t>
            </a:r>
            <a:endParaRPr lang="en-US" sz="900" b="1" dirty="0">
              <a:solidFill>
                <a:schemeClr val="bg2"/>
              </a:solidFill>
              <a:latin typeface="Arial"/>
              <a:cs typeface="Arial"/>
            </a:endParaRPr>
          </a:p>
        </p:txBody>
      </p:sp>
      <p:sp>
        <p:nvSpPr>
          <p:cNvPr id="19" name="TextBox 18"/>
          <p:cNvSpPr txBox="1"/>
          <p:nvPr/>
        </p:nvSpPr>
        <p:spPr>
          <a:xfrm>
            <a:off x="5113627" y="1230320"/>
            <a:ext cx="1533111" cy="261610"/>
          </a:xfrm>
          <a:prstGeom prst="rect">
            <a:avLst/>
          </a:prstGeom>
          <a:noFill/>
        </p:spPr>
        <p:txBody>
          <a:bodyPr wrap="none" rtlCol="0">
            <a:spAutoFit/>
          </a:bodyPr>
          <a:lstStyle/>
          <a:p>
            <a:r>
              <a:rPr lang="en-US" sz="1100" dirty="0" smtClean="0">
                <a:solidFill>
                  <a:srgbClr val="7F7F7F"/>
                </a:solidFill>
              </a:rPr>
              <a:t>Services Marketplace</a:t>
            </a:r>
            <a:endParaRPr lang="en-US" sz="1100" dirty="0">
              <a:solidFill>
                <a:srgbClr val="7F7F7F"/>
              </a:solidFill>
            </a:endParaRPr>
          </a:p>
        </p:txBody>
      </p:sp>
    </p:spTree>
    <p:extLst>
      <p:ext uri="{BB962C8B-B14F-4D97-AF65-F5344CB8AC3E}">
        <p14:creationId xmlns:p14="http://schemas.microsoft.com/office/powerpoint/2010/main" val="14495371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265420" y="553742"/>
            <a:ext cx="3187700" cy="2197100"/>
            <a:chOff x="1265420" y="574736"/>
            <a:chExt cx="3187700" cy="2197100"/>
          </a:xfrm>
        </p:grpSpPr>
        <p:pic>
          <p:nvPicPr>
            <p:cNvPr id="29" name="Picture 28"/>
            <p:cNvPicPr>
              <a:picLocks noChangeAspect="1"/>
            </p:cNvPicPr>
            <p:nvPr/>
          </p:nvPicPr>
          <p:blipFill>
            <a:blip r:embed="rId3"/>
            <a:stretch>
              <a:fillRect/>
            </a:stretch>
          </p:blipFill>
          <p:spPr>
            <a:xfrm>
              <a:off x="1265420" y="574736"/>
              <a:ext cx="3187700" cy="2197100"/>
            </a:xfrm>
            <a:prstGeom prst="rect">
              <a:avLst/>
            </a:prstGeom>
          </p:spPr>
        </p:pic>
        <p:sp>
          <p:nvSpPr>
            <p:cNvPr id="30" name="TextBox 29"/>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31" name="TextBox 30"/>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32" name="TextBox 31"/>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33" name="Picture 32"/>
            <p:cNvPicPr>
              <a:picLocks noChangeAspect="1"/>
            </p:cNvPicPr>
            <p:nvPr/>
          </p:nvPicPr>
          <p:blipFill>
            <a:blip r:embed="rId4"/>
            <a:stretch>
              <a:fillRect/>
            </a:stretch>
          </p:blipFill>
          <p:spPr>
            <a:xfrm>
              <a:off x="3480758" y="1469415"/>
              <a:ext cx="642620" cy="433070"/>
            </a:xfrm>
            <a:prstGeom prst="rect">
              <a:avLst/>
            </a:prstGeom>
          </p:spPr>
        </p:pic>
        <p:pic>
          <p:nvPicPr>
            <p:cNvPr id="34" name="Picture 33"/>
            <p:cNvPicPr>
              <a:picLocks noChangeAspect="1"/>
            </p:cNvPicPr>
            <p:nvPr/>
          </p:nvPicPr>
          <p:blipFill>
            <a:blip r:embed="rId5"/>
            <a:stretch>
              <a:fillRect/>
            </a:stretch>
          </p:blipFill>
          <p:spPr>
            <a:xfrm>
              <a:off x="2746827" y="1453012"/>
              <a:ext cx="586740" cy="447040"/>
            </a:xfrm>
            <a:prstGeom prst="rect">
              <a:avLst/>
            </a:prstGeom>
          </p:spPr>
        </p:pic>
        <p:pic>
          <p:nvPicPr>
            <p:cNvPr id="35" name="Picture 34" descr="Java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36" name="Picture 35" descr="microsoft_.net_.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37" name="Picture 36" descr="nodej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38" name="Picture 37"/>
            <p:cNvPicPr>
              <a:picLocks noChangeAspect="1"/>
            </p:cNvPicPr>
            <p:nvPr/>
          </p:nvPicPr>
          <p:blipFill>
            <a:blip r:embed="rId9"/>
            <a:stretch>
              <a:fillRect/>
            </a:stretch>
          </p:blipFill>
          <p:spPr>
            <a:xfrm>
              <a:off x="4020470" y="967687"/>
              <a:ext cx="190500" cy="50800"/>
            </a:xfrm>
            <a:prstGeom prst="rect">
              <a:avLst/>
            </a:prstGeom>
          </p:spPr>
        </p:pic>
        <p:sp>
          <p:nvSpPr>
            <p:cNvPr id="39" name="Oval 38"/>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40" name="Oval 39"/>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41" name="Oval 40"/>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43" name="TextBox 42"/>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3" name="Slide Number Placeholder 1"/>
          <p:cNvSpPr txBox="1">
            <a:spLocks/>
          </p:cNvSpPr>
          <p:nvPr/>
        </p:nvSpPr>
        <p:spPr>
          <a:xfrm>
            <a:off x="48247" y="4861463"/>
            <a:ext cx="373338" cy="273844"/>
          </a:xfrm>
          <a:prstGeom prst="rect">
            <a:avLst/>
          </a:prstGeom>
        </p:spPr>
        <p:txBody>
          <a:bodyPr/>
          <a:lstStyle>
            <a:defPPr>
              <a:defRPr lang="en-US"/>
            </a:defPPr>
            <a:lvl1pPr marL="0" algn="l" defTabSz="457200" rtl="0" eaLnBrk="1" latinLnBrk="0" hangingPunct="1">
              <a:defRPr sz="900" kern="1200">
                <a:solidFill>
                  <a:schemeClr val="bg1">
                    <a:lumMod val="6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A07C09-8A41-3B46-A636-3955072BBB4F}" type="slidenum">
              <a:rPr lang="en-US" smtClean="0"/>
              <a:pPr/>
              <a:t>16</a:t>
            </a:fld>
            <a:endParaRPr lang="en-US"/>
          </a:p>
        </p:txBody>
      </p:sp>
      <p:grpSp>
        <p:nvGrpSpPr>
          <p:cNvPr id="4" name="Group 3"/>
          <p:cNvGrpSpPr/>
          <p:nvPr/>
        </p:nvGrpSpPr>
        <p:grpSpPr>
          <a:xfrm>
            <a:off x="1265420" y="3046398"/>
            <a:ext cx="6578600" cy="1422400"/>
            <a:chOff x="1265420" y="3046398"/>
            <a:chExt cx="6578600" cy="1422400"/>
          </a:xfrm>
        </p:grpSpPr>
        <p:pic>
          <p:nvPicPr>
            <p:cNvPr id="5" name="Picture 4"/>
            <p:cNvPicPr>
              <a:picLocks noChangeAspect="1"/>
            </p:cNvPicPr>
            <p:nvPr/>
          </p:nvPicPr>
          <p:blipFill>
            <a:blip r:embed="rId10"/>
            <a:stretch>
              <a:fillRect/>
            </a:stretch>
          </p:blipFill>
          <p:spPr>
            <a:xfrm>
              <a:off x="1265420" y="3046398"/>
              <a:ext cx="6578600" cy="1422400"/>
            </a:xfrm>
            <a:prstGeom prst="rect">
              <a:avLst/>
            </a:prstGeom>
          </p:spPr>
        </p:pic>
        <p:pic>
          <p:nvPicPr>
            <p:cNvPr id="6" name="Picture 5"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7" name="TextBox 6"/>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8" name="TextBox 7"/>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9" name="TextBox 8"/>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10" name="Picture 9"/>
            <p:cNvPicPr>
              <a:picLocks noChangeAspect="1"/>
            </p:cNvPicPr>
            <p:nvPr/>
          </p:nvPicPr>
          <p:blipFill>
            <a:blip r:embed="rId12"/>
            <a:stretch>
              <a:fillRect/>
            </a:stretch>
          </p:blipFill>
          <p:spPr>
            <a:xfrm>
              <a:off x="4730136" y="3886190"/>
              <a:ext cx="596900" cy="355600"/>
            </a:xfrm>
            <a:prstGeom prst="rect">
              <a:avLst/>
            </a:prstGeom>
          </p:spPr>
        </p:pic>
        <p:pic>
          <p:nvPicPr>
            <p:cNvPr id="11" name="Picture 10"/>
            <p:cNvPicPr>
              <a:picLocks noChangeAspect="1"/>
            </p:cNvPicPr>
            <p:nvPr/>
          </p:nvPicPr>
          <p:blipFill>
            <a:blip r:embed="rId13"/>
            <a:stretch>
              <a:fillRect/>
            </a:stretch>
          </p:blipFill>
          <p:spPr>
            <a:xfrm>
              <a:off x="6447324" y="3152533"/>
              <a:ext cx="444500" cy="469900"/>
            </a:xfrm>
            <a:prstGeom prst="rect">
              <a:avLst/>
            </a:prstGeom>
          </p:spPr>
        </p:pic>
      </p:grpSp>
      <p:pic>
        <p:nvPicPr>
          <p:cNvPr id="12" name="Picture 11"/>
          <p:cNvPicPr>
            <a:picLocks noChangeAspect="1"/>
          </p:cNvPicPr>
          <p:nvPr/>
        </p:nvPicPr>
        <p:blipFill>
          <a:blip r:embed="rId14"/>
          <a:stretch>
            <a:fillRect/>
          </a:stretch>
        </p:blipFill>
        <p:spPr>
          <a:xfrm>
            <a:off x="2000460" y="4416964"/>
            <a:ext cx="4940300" cy="457200"/>
          </a:xfrm>
          <a:prstGeom prst="rect">
            <a:avLst/>
          </a:prstGeom>
        </p:spPr>
      </p:pic>
      <p:pic>
        <p:nvPicPr>
          <p:cNvPr id="13" name="Picture 12"/>
          <p:cNvPicPr>
            <a:picLocks noChangeAspect="1"/>
          </p:cNvPicPr>
          <p:nvPr/>
        </p:nvPicPr>
        <p:blipFill>
          <a:blip r:embed="rId15"/>
          <a:stretch>
            <a:fillRect/>
          </a:stretch>
        </p:blipFill>
        <p:spPr>
          <a:xfrm>
            <a:off x="240966" y="217325"/>
            <a:ext cx="977900" cy="4305300"/>
          </a:xfrm>
          <a:prstGeom prst="rect">
            <a:avLst/>
          </a:prstGeom>
        </p:spPr>
      </p:pic>
      <p:pic>
        <p:nvPicPr>
          <p:cNvPr id="14" name="Picture 13"/>
          <p:cNvPicPr>
            <a:picLocks noChangeAspect="1"/>
          </p:cNvPicPr>
          <p:nvPr/>
        </p:nvPicPr>
        <p:blipFill>
          <a:blip r:embed="rId16"/>
          <a:stretch>
            <a:fillRect/>
          </a:stretch>
        </p:blipFill>
        <p:spPr>
          <a:xfrm>
            <a:off x="2730609" y="3282254"/>
            <a:ext cx="336760" cy="298191"/>
          </a:xfrm>
          <a:prstGeom prst="rect">
            <a:avLst/>
          </a:prstGeom>
        </p:spPr>
      </p:pic>
      <p:sp>
        <p:nvSpPr>
          <p:cNvPr id="27" name="Rectangle 26"/>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5" name="Group 14"/>
          <p:cNvGrpSpPr/>
          <p:nvPr/>
        </p:nvGrpSpPr>
        <p:grpSpPr>
          <a:xfrm>
            <a:off x="4656320" y="277798"/>
            <a:ext cx="3198195" cy="2494038"/>
            <a:chOff x="4656320" y="277798"/>
            <a:chExt cx="3198195" cy="2494038"/>
          </a:xfrm>
        </p:grpSpPr>
        <p:pic>
          <p:nvPicPr>
            <p:cNvPr id="16" name="Picture 15"/>
            <p:cNvPicPr>
              <a:picLocks noChangeAspect="1"/>
            </p:cNvPicPr>
            <p:nvPr/>
          </p:nvPicPr>
          <p:blipFill>
            <a:blip r:embed="rId3"/>
            <a:stretch>
              <a:fillRect/>
            </a:stretch>
          </p:blipFill>
          <p:spPr>
            <a:xfrm>
              <a:off x="4656320" y="574736"/>
              <a:ext cx="3187700" cy="2197100"/>
            </a:xfrm>
            <a:prstGeom prst="rect">
              <a:avLst/>
            </a:prstGeom>
          </p:spPr>
        </p:pic>
        <p:sp>
          <p:nvSpPr>
            <p:cNvPr id="17" name="TextBox 16"/>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18" name="TextBox 17"/>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19" name="TextBox 18"/>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20" name="TextBox 19"/>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21" name="TextBox 20"/>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22" name="TextBox 21"/>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23" name="Picture 22"/>
            <p:cNvPicPr>
              <a:picLocks noChangeAspect="1"/>
            </p:cNvPicPr>
            <p:nvPr/>
          </p:nvPicPr>
          <p:blipFill>
            <a:blip r:embed="rId17"/>
            <a:stretch>
              <a:fillRect/>
            </a:stretch>
          </p:blipFill>
          <p:spPr>
            <a:xfrm>
              <a:off x="6211960" y="2153433"/>
              <a:ext cx="546100" cy="393700"/>
            </a:xfrm>
            <a:prstGeom prst="rect">
              <a:avLst/>
            </a:prstGeom>
          </p:spPr>
        </p:pic>
        <p:pic>
          <p:nvPicPr>
            <p:cNvPr id="24" name="Picture 23"/>
            <p:cNvPicPr>
              <a:picLocks noChangeAspect="1"/>
            </p:cNvPicPr>
            <p:nvPr/>
          </p:nvPicPr>
          <p:blipFill>
            <a:blip r:embed="rId18"/>
            <a:stretch>
              <a:fillRect/>
            </a:stretch>
          </p:blipFill>
          <p:spPr>
            <a:xfrm>
              <a:off x="6211960" y="1451684"/>
              <a:ext cx="546100" cy="393700"/>
            </a:xfrm>
            <a:prstGeom prst="rect">
              <a:avLst/>
            </a:prstGeom>
          </p:spPr>
        </p:pic>
        <p:pic>
          <p:nvPicPr>
            <p:cNvPr id="25" name="Picture 24"/>
            <p:cNvPicPr>
              <a:picLocks noChangeAspect="1"/>
            </p:cNvPicPr>
            <p:nvPr/>
          </p:nvPicPr>
          <p:blipFill>
            <a:blip r:embed="rId19"/>
            <a:stretch>
              <a:fillRect/>
            </a:stretch>
          </p:blipFill>
          <p:spPr>
            <a:xfrm>
              <a:off x="6211960" y="782322"/>
              <a:ext cx="546100" cy="393700"/>
            </a:xfrm>
            <a:prstGeom prst="rect">
              <a:avLst/>
            </a:prstGeom>
          </p:spPr>
        </p:pic>
        <p:sp>
          <p:nvSpPr>
            <p:cNvPr id="26" name="TextBox 25"/>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sp>
        <p:nvSpPr>
          <p:cNvPr id="42" name="Rounded Rectangle 41"/>
          <p:cNvSpPr>
            <a:spLocks/>
          </p:cNvSpPr>
          <p:nvPr/>
        </p:nvSpPr>
        <p:spPr>
          <a:xfrm>
            <a:off x="4650980" y="559800"/>
            <a:ext cx="3200967" cy="2218848"/>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81739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Comprehensive application lifecycle management</a:t>
            </a:r>
            <a:br>
              <a:rPr lang="en-US" dirty="0">
                <a:solidFill>
                  <a:srgbClr val="018674"/>
                </a:solidFill>
                <a:ea typeface="Arial"/>
                <a:sym typeface="Arial"/>
              </a:rPr>
            </a:b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17</a:t>
            </a:fld>
            <a:endParaRPr lang="en-US"/>
          </a:p>
        </p:txBody>
      </p:sp>
      <p:sp>
        <p:nvSpPr>
          <p:cNvPr id="5" name="Pentagon 4"/>
          <p:cNvSpPr/>
          <p:nvPr/>
        </p:nvSpPr>
        <p:spPr>
          <a:xfrm>
            <a:off x="1348351" y="2318602"/>
            <a:ext cx="1326444" cy="685154"/>
          </a:xfrm>
          <a:prstGeom prst="homePlate">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Commit Code Change</a:t>
            </a:r>
            <a:endParaRPr lang="en-US" sz="900" b="1" dirty="0">
              <a:solidFill>
                <a:schemeClr val="bg1"/>
              </a:solidFill>
            </a:endParaRPr>
          </a:p>
        </p:txBody>
      </p:sp>
      <p:sp>
        <p:nvSpPr>
          <p:cNvPr id="6" name="Chevron 5"/>
          <p:cNvSpPr/>
          <p:nvPr/>
        </p:nvSpPr>
        <p:spPr>
          <a:xfrm>
            <a:off x="2302636" y="2319476"/>
            <a:ext cx="1585446" cy="684280"/>
          </a:xfrm>
          <a:prstGeom prst="chevron">
            <a:avLst/>
          </a:prstGeom>
          <a:solidFill>
            <a:schemeClr val="tx2">
              <a:lumMod val="7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Automate </a:t>
            </a:r>
            <a:r>
              <a:rPr lang="en-US" sz="900" b="1" dirty="0">
                <a:solidFill>
                  <a:schemeClr val="bg1"/>
                </a:solidFill>
              </a:rPr>
              <a:t>Build &amp; Test</a:t>
            </a:r>
          </a:p>
          <a:p>
            <a:pPr algn="ctr"/>
            <a:r>
              <a:rPr lang="en-US" sz="700" dirty="0">
                <a:solidFill>
                  <a:schemeClr val="bg1"/>
                </a:solidFill>
              </a:rPr>
              <a:t>(Unit Test, Static Code Analysis)</a:t>
            </a:r>
          </a:p>
        </p:txBody>
      </p:sp>
      <p:sp>
        <p:nvSpPr>
          <p:cNvPr id="7" name="Chevron 6"/>
          <p:cNvSpPr/>
          <p:nvPr/>
        </p:nvSpPr>
        <p:spPr>
          <a:xfrm>
            <a:off x="3504529" y="2319476"/>
            <a:ext cx="1563831" cy="684280"/>
          </a:xfrm>
          <a:prstGeom prst="chevron">
            <a:avLst/>
          </a:prstGeom>
          <a:solidFill>
            <a:schemeClr val="tx1">
              <a:lumMod val="65000"/>
              <a:lumOff val="35000"/>
            </a:schemeClr>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Store Binaries &amp; Build Artifacts</a:t>
            </a:r>
            <a:endParaRPr lang="en-US" sz="900" dirty="0">
              <a:solidFill>
                <a:schemeClr val="bg1"/>
              </a:solidFill>
            </a:endParaRPr>
          </a:p>
        </p:txBody>
      </p:sp>
      <p:sp>
        <p:nvSpPr>
          <p:cNvPr id="8" name="Chevron 7"/>
          <p:cNvSpPr/>
          <p:nvPr/>
        </p:nvSpPr>
        <p:spPr>
          <a:xfrm>
            <a:off x="4629121" y="2319476"/>
            <a:ext cx="237438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Deploy, UAT, Stage App</a:t>
            </a:r>
            <a:endParaRPr lang="en-US" sz="900" b="1" dirty="0">
              <a:solidFill>
                <a:schemeClr val="bg1"/>
              </a:solidFill>
            </a:endParaRPr>
          </a:p>
        </p:txBody>
      </p:sp>
      <p:sp>
        <p:nvSpPr>
          <p:cNvPr id="10" name="Chevron 9"/>
          <p:cNvSpPr/>
          <p:nvPr/>
        </p:nvSpPr>
        <p:spPr>
          <a:xfrm>
            <a:off x="6665703" y="2319476"/>
            <a:ext cx="1567225" cy="684280"/>
          </a:xfrm>
          <a:prstGeom prst="chevron">
            <a:avLst/>
          </a:prstGeom>
          <a:solidFill>
            <a:schemeClr val="accent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smtClean="0">
                <a:solidFill>
                  <a:schemeClr val="bg1"/>
                </a:solidFill>
              </a:rPr>
              <a:t>Zero Downtime Upgrade to Production</a:t>
            </a:r>
            <a:endParaRPr lang="en-US" sz="900" dirty="0">
              <a:solidFill>
                <a:schemeClr val="bg1"/>
              </a:solidFill>
            </a:endParaRPr>
          </a:p>
        </p:txBody>
      </p:sp>
      <p:sp>
        <p:nvSpPr>
          <p:cNvPr id="11" name="TextBox 10"/>
          <p:cNvSpPr txBox="1"/>
          <p:nvPr/>
        </p:nvSpPr>
        <p:spPr>
          <a:xfrm>
            <a:off x="118695" y="2477723"/>
            <a:ext cx="1243066" cy="461665"/>
          </a:xfrm>
          <a:prstGeom prst="rect">
            <a:avLst/>
          </a:prstGeom>
          <a:noFill/>
        </p:spPr>
        <p:txBody>
          <a:bodyPr wrap="square" rtlCol="0">
            <a:spAutoFit/>
          </a:bodyPr>
          <a:lstStyle/>
          <a:p>
            <a:r>
              <a:rPr lang="en-US" sz="1200" b="1" dirty="0" smtClean="0">
                <a:solidFill>
                  <a:schemeClr val="tx2"/>
                </a:solidFill>
              </a:rPr>
              <a:t>Build Pipeline Operations</a:t>
            </a:r>
          </a:p>
        </p:txBody>
      </p:sp>
      <p:sp>
        <p:nvSpPr>
          <p:cNvPr id="12" name="TextBox 11"/>
          <p:cNvSpPr txBox="1"/>
          <p:nvPr/>
        </p:nvSpPr>
        <p:spPr>
          <a:xfrm>
            <a:off x="118695" y="3289467"/>
            <a:ext cx="1052616" cy="276999"/>
          </a:xfrm>
          <a:prstGeom prst="rect">
            <a:avLst/>
          </a:prstGeom>
          <a:noFill/>
        </p:spPr>
        <p:txBody>
          <a:bodyPr wrap="square" rtlCol="0">
            <a:spAutoFit/>
          </a:bodyPr>
          <a:lstStyle/>
          <a:p>
            <a:r>
              <a:rPr lang="en-US" sz="1200" b="1" dirty="0" smtClean="0">
                <a:solidFill>
                  <a:schemeClr val="tx2"/>
                </a:solidFill>
              </a:rPr>
              <a:t>Tool Chain</a:t>
            </a:r>
          </a:p>
        </p:txBody>
      </p:sp>
      <p:sp>
        <p:nvSpPr>
          <p:cNvPr id="14" name="TextBox 13"/>
          <p:cNvSpPr txBox="1"/>
          <p:nvPr/>
        </p:nvSpPr>
        <p:spPr>
          <a:xfrm>
            <a:off x="5818975" y="3581108"/>
            <a:ext cx="1963284" cy="246221"/>
          </a:xfrm>
          <a:prstGeom prst="rect">
            <a:avLst/>
          </a:prstGeom>
          <a:noFill/>
        </p:spPr>
        <p:txBody>
          <a:bodyPr wrap="square" rtlCol="0">
            <a:spAutoFit/>
          </a:bodyPr>
          <a:lstStyle/>
          <a:p>
            <a:pPr algn="ctr"/>
            <a:r>
              <a:rPr lang="en-US" sz="1000" b="1" dirty="0" smtClean="0"/>
              <a:t>Pivotal Cloud Foundry </a:t>
            </a:r>
          </a:p>
        </p:txBody>
      </p:sp>
      <p:pic>
        <p:nvPicPr>
          <p:cNvPr id="20" name="Picture 19" descr="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865" y="3103302"/>
            <a:ext cx="366059" cy="506547"/>
          </a:xfrm>
          <a:prstGeom prst="rect">
            <a:avLst/>
          </a:prstGeom>
        </p:spPr>
      </p:pic>
      <p:sp>
        <p:nvSpPr>
          <p:cNvPr id="22" name="TextBox 21"/>
          <p:cNvSpPr txBox="1"/>
          <p:nvPr/>
        </p:nvSpPr>
        <p:spPr>
          <a:xfrm>
            <a:off x="1449888" y="3629027"/>
            <a:ext cx="892251"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Gitlab</a:t>
            </a:r>
            <a:endParaRPr lang="en-US" sz="1000" dirty="0" smtClean="0">
              <a:solidFill>
                <a:schemeClr val="tx2">
                  <a:lumMod val="60000"/>
                  <a:lumOff val="40000"/>
                </a:schemeClr>
              </a:solidFill>
            </a:endParaRPr>
          </a:p>
        </p:txBody>
      </p:sp>
      <p:sp>
        <p:nvSpPr>
          <p:cNvPr id="23" name="TextBox 22"/>
          <p:cNvSpPr txBox="1"/>
          <p:nvPr/>
        </p:nvSpPr>
        <p:spPr>
          <a:xfrm>
            <a:off x="2505350" y="3629027"/>
            <a:ext cx="892251" cy="246221"/>
          </a:xfrm>
          <a:prstGeom prst="rect">
            <a:avLst/>
          </a:prstGeom>
          <a:noFill/>
        </p:spPr>
        <p:txBody>
          <a:bodyPr wrap="square" rtlCol="0">
            <a:spAutoFit/>
          </a:bodyPr>
          <a:lstStyle/>
          <a:p>
            <a:pPr algn="ctr"/>
            <a:r>
              <a:rPr lang="en-US" sz="1000" dirty="0" smtClean="0">
                <a:solidFill>
                  <a:schemeClr val="tx2">
                    <a:lumMod val="60000"/>
                    <a:lumOff val="40000"/>
                  </a:schemeClr>
                </a:solidFill>
              </a:rPr>
              <a:t>Jenkins</a:t>
            </a:r>
          </a:p>
        </p:txBody>
      </p:sp>
      <p:sp>
        <p:nvSpPr>
          <p:cNvPr id="30" name="TextBox 29"/>
          <p:cNvSpPr txBox="1"/>
          <p:nvPr/>
        </p:nvSpPr>
        <p:spPr>
          <a:xfrm>
            <a:off x="3611276" y="3625183"/>
            <a:ext cx="1044706" cy="246221"/>
          </a:xfrm>
          <a:prstGeom prst="rect">
            <a:avLst/>
          </a:prstGeom>
          <a:noFill/>
        </p:spPr>
        <p:txBody>
          <a:bodyPr wrap="square" rtlCol="0">
            <a:spAutoFit/>
          </a:bodyPr>
          <a:lstStyle/>
          <a:p>
            <a:pPr algn="ctr"/>
            <a:r>
              <a:rPr lang="en-US" sz="1000" dirty="0" err="1" smtClean="0">
                <a:solidFill>
                  <a:schemeClr val="tx2">
                    <a:lumMod val="60000"/>
                    <a:lumOff val="40000"/>
                  </a:schemeClr>
                </a:solidFill>
              </a:rPr>
              <a:t>Artifactory</a:t>
            </a:r>
            <a:endParaRPr lang="en-US" sz="1000" dirty="0" smtClean="0">
              <a:solidFill>
                <a:schemeClr val="tx2">
                  <a:lumMod val="60000"/>
                  <a:lumOff val="40000"/>
                </a:schemeClr>
              </a:solidFill>
            </a:endParaRPr>
          </a:p>
        </p:txBody>
      </p:sp>
      <p:pic>
        <p:nvPicPr>
          <p:cNvPr id="31" name="Picture 30" descr="112__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1740" y="3131522"/>
            <a:ext cx="472112" cy="472112"/>
          </a:xfrm>
          <a:prstGeom prst="rect">
            <a:avLst/>
          </a:prstGeom>
        </p:spPr>
      </p:pic>
      <p:pic>
        <p:nvPicPr>
          <p:cNvPr id="32" name="Picture 31" descr="GitLab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8448" y="3131522"/>
            <a:ext cx="489311" cy="452124"/>
          </a:xfrm>
          <a:prstGeom prst="rect">
            <a:avLst/>
          </a:prstGeom>
        </p:spPr>
      </p:pic>
      <p:pic>
        <p:nvPicPr>
          <p:cNvPr id="33" name="Picture 32" descr="PivotalCloudFoundry-CloudRings-OnL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2838" y="3169998"/>
            <a:ext cx="547225" cy="364902"/>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205366" y="1267551"/>
            <a:ext cx="873588" cy="918775"/>
          </a:xfrm>
          <a:prstGeom prst="rect">
            <a:avLst/>
          </a:prstGeom>
        </p:spPr>
      </p:pic>
      <p:sp>
        <p:nvSpPr>
          <p:cNvPr id="17" name="Rectangle 16"/>
          <p:cNvSpPr/>
          <p:nvPr/>
        </p:nvSpPr>
        <p:spPr>
          <a:xfrm>
            <a:off x="9144000" y="2248585"/>
            <a:ext cx="2500941" cy="1077218"/>
          </a:xfrm>
          <a:prstGeom prst="rect">
            <a:avLst/>
          </a:prstGeom>
        </p:spPr>
        <p:txBody>
          <a:bodyPr wrap="square">
            <a:spAutoFit/>
          </a:bodyPr>
          <a:lstStyle/>
          <a:p>
            <a:r>
              <a:rPr lang="en-US" b="1" dirty="0"/>
              <a:t>Exploratory Questions:</a:t>
            </a:r>
          </a:p>
          <a:p>
            <a:pPr marL="285750" indent="-285750">
              <a:buFont typeface="Arial"/>
              <a:buChar char="•"/>
            </a:pPr>
            <a:r>
              <a:rPr lang="en-US" sz="1400" dirty="0"/>
              <a:t>What tools are your teams using today? </a:t>
            </a:r>
          </a:p>
        </p:txBody>
      </p:sp>
    </p:spTree>
    <p:extLst>
      <p:ext uri="{BB962C8B-B14F-4D97-AF65-F5344CB8AC3E}">
        <p14:creationId xmlns:p14="http://schemas.microsoft.com/office/powerpoint/2010/main" val="2151804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18674"/>
                </a:solidFill>
                <a:ea typeface="Arial"/>
                <a:sym typeface="Arial"/>
              </a:rPr>
              <a:t>Accelerating </a:t>
            </a:r>
            <a:r>
              <a:rPr lang="en-US" dirty="0">
                <a:solidFill>
                  <a:srgbClr val="008881"/>
                </a:solidFill>
                <a:ea typeface="Arial"/>
                <a:sym typeface="Arial"/>
              </a:rPr>
              <a:t>the velocity of each iteration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18</a:t>
            </a:fld>
            <a:endParaRPr lang="en-US"/>
          </a:p>
        </p:txBody>
      </p:sp>
      <p:pic>
        <p:nvPicPr>
          <p:cNvPr id="24" name="Picture 2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1775101" y="2212038"/>
            <a:ext cx="467390" cy="456520"/>
          </a:xfrm>
          <a:prstGeom prst="rect">
            <a:avLst/>
          </a:prstGeom>
          <a:solidFill>
            <a:srgbClr val="FFFFFF"/>
          </a:solidFill>
        </p:spPr>
      </p:pic>
      <p:pic>
        <p:nvPicPr>
          <p:cNvPr id="38" name="pasted-image.png"/>
          <p:cNvPicPr/>
          <p:nvPr/>
        </p:nvPicPr>
        <p:blipFill>
          <a:blip r:embed="rId5" cstate="screen">
            <a:extLst>
              <a:ext uri="{28A0092B-C50C-407E-A947-70E740481C1C}">
                <a14:useLocalDpi xmlns:a14="http://schemas.microsoft.com/office/drawing/2010/main"/>
              </a:ext>
            </a:extLst>
          </a:blip>
          <a:stretch>
            <a:fillRect/>
          </a:stretch>
        </p:blipFill>
        <p:spPr>
          <a:xfrm>
            <a:off x="4077937" y="948380"/>
            <a:ext cx="417104" cy="417105"/>
          </a:xfrm>
          <a:prstGeom prst="rect">
            <a:avLst/>
          </a:prstGeom>
          <a:ln w="12700" cap="flat">
            <a:noFill/>
            <a:miter lim="400000"/>
          </a:ln>
          <a:effectLst/>
        </p:spPr>
      </p:pic>
      <p:cxnSp>
        <p:nvCxnSpPr>
          <p:cNvPr id="16" name="Straight Arrow Connector 15"/>
          <p:cNvCxnSpPr>
            <a:stCxn id="48" idx="2"/>
          </p:cNvCxnSpPr>
          <p:nvPr/>
        </p:nvCxnSpPr>
        <p:spPr>
          <a:xfrm flipH="1">
            <a:off x="2375294" y="1643071"/>
            <a:ext cx="1970647" cy="568967"/>
          </a:xfrm>
          <a:prstGeom prst="straightConnector1">
            <a:avLst/>
          </a:prstGeom>
          <a:ln w="9525" cmpd="sng">
            <a:solidFill>
              <a:srgbClr val="008774"/>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48" idx="2"/>
          </p:cNvCxnSpPr>
          <p:nvPr/>
        </p:nvCxnSpPr>
        <p:spPr>
          <a:xfrm>
            <a:off x="4345941" y="1643071"/>
            <a:ext cx="510477"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44" name="Shape 86"/>
          <p:cNvSpPr/>
          <p:nvPr/>
        </p:nvSpPr>
        <p:spPr>
          <a:xfrm>
            <a:off x="2612114" y="3698170"/>
            <a:ext cx="3467653" cy="761596"/>
          </a:xfrm>
          <a:prstGeom prst="rect">
            <a:avLst/>
          </a:prstGeom>
          <a:noFill/>
          <a:ln>
            <a:noFill/>
          </a:ln>
        </p:spPr>
        <p:txBody>
          <a:bodyPr lIns="91425" tIns="45700" rIns="91425" bIns="45700" anchor="t" anchorCtr="0">
            <a:noAutofit/>
          </a:bodyPr>
          <a:lstStyle/>
          <a:p>
            <a:pPr marR="0" lvl="0" rtl="0">
              <a:lnSpc>
                <a:spcPct val="130000"/>
              </a:lnSpc>
              <a:spcBef>
                <a:spcPts val="0"/>
              </a:spcBef>
              <a:buSzPct val="25000"/>
            </a:pPr>
            <a:r>
              <a:rPr lang="en-US" sz="1000" dirty="0" smtClean="0">
                <a:solidFill>
                  <a:srgbClr val="000000"/>
                </a:solidFill>
                <a:ea typeface="Arial"/>
                <a:cs typeface="Arial"/>
                <a:sym typeface="Arial"/>
              </a:rPr>
              <a:t>- </a:t>
            </a:r>
            <a:r>
              <a:rPr lang="en-US" sz="1000" dirty="0" err="1" smtClean="0">
                <a:solidFill>
                  <a:srgbClr val="000000"/>
                </a:solidFill>
                <a:ea typeface="Arial"/>
                <a:cs typeface="Arial"/>
                <a:sym typeface="Arial"/>
              </a:rPr>
              <a:t>Dev</a:t>
            </a:r>
            <a:r>
              <a:rPr lang="en-US" sz="1000" dirty="0" smtClean="0">
                <a:solidFill>
                  <a:srgbClr val="000000"/>
                </a:solidFill>
                <a:ea typeface="Arial"/>
                <a:cs typeface="Arial"/>
                <a:sym typeface="Arial"/>
              </a:rPr>
              <a:t>, </a:t>
            </a:r>
            <a:r>
              <a:rPr lang="en-US" sz="1000" i="0" u="none" strike="noStrike" cap="none" baseline="0" dirty="0" smtClean="0">
                <a:solidFill>
                  <a:srgbClr val="000000"/>
                </a:solidFill>
                <a:ea typeface="Arial"/>
                <a:cs typeface="Arial"/>
                <a:sym typeface="Arial"/>
              </a:rPr>
              <a:t>Test</a:t>
            </a:r>
            <a:r>
              <a:rPr lang="en-US" sz="1000" i="0" u="none" strike="noStrike" cap="none" baseline="0" dirty="0">
                <a:solidFill>
                  <a:srgbClr val="000000"/>
                </a:solidFill>
                <a:ea typeface="Arial"/>
                <a:cs typeface="Arial"/>
                <a:sym typeface="Arial"/>
              </a:rPr>
              <a:t>, </a:t>
            </a:r>
            <a:r>
              <a:rPr lang="en-US" sz="1000" dirty="0">
                <a:solidFill>
                  <a:srgbClr val="000000"/>
                </a:solidFill>
                <a:ea typeface="Arial"/>
                <a:cs typeface="Arial"/>
                <a:sym typeface="Arial"/>
              </a:rPr>
              <a:t>S</a:t>
            </a:r>
            <a:r>
              <a:rPr lang="en-US" sz="1000" i="0" u="none" strike="noStrike" cap="none" baseline="0" dirty="0" smtClean="0">
                <a:solidFill>
                  <a:srgbClr val="000000"/>
                </a:solidFill>
                <a:ea typeface="Arial"/>
                <a:cs typeface="Arial"/>
                <a:sym typeface="Arial"/>
              </a:rPr>
              <a:t>taging and Production </a:t>
            </a:r>
            <a:r>
              <a:rPr lang="en-US" sz="1000" i="0" u="none" strike="noStrike" cap="none" baseline="0" dirty="0">
                <a:solidFill>
                  <a:srgbClr val="000000"/>
                </a:solidFill>
                <a:ea typeface="Arial"/>
                <a:cs typeface="Arial"/>
                <a:sym typeface="Arial"/>
              </a:rPr>
              <a:t>on the same </a:t>
            </a:r>
            <a:r>
              <a:rPr lang="en-US" sz="1000" i="0" u="none" strike="noStrike" cap="none" baseline="0" dirty="0" smtClean="0">
                <a:solidFill>
                  <a:srgbClr val="000000"/>
                </a:solidFill>
                <a:ea typeface="Arial"/>
                <a:cs typeface="Arial"/>
                <a:sym typeface="Arial"/>
              </a:rPr>
              <a:t>platform</a:t>
            </a:r>
          </a:p>
          <a:p>
            <a:pPr lvl="0">
              <a:lnSpc>
                <a:spcPct val="130000"/>
              </a:lnSpc>
              <a:buSzPct val="25000"/>
            </a:pPr>
            <a:r>
              <a:rPr lang="en-US" sz="1000" dirty="0" smtClean="0">
                <a:solidFill>
                  <a:srgbClr val="000000"/>
                </a:solidFill>
                <a:ea typeface="Arial"/>
                <a:cs typeface="Arial"/>
                <a:sym typeface="Arial"/>
              </a:rPr>
              <a:t>- Bit </a:t>
            </a:r>
            <a:r>
              <a:rPr lang="en-US" sz="1000" dirty="0">
                <a:solidFill>
                  <a:srgbClr val="000000"/>
                </a:solidFill>
                <a:ea typeface="Arial"/>
                <a:cs typeface="Arial"/>
                <a:sym typeface="Arial"/>
              </a:rPr>
              <a:t>for bit consistent environments</a:t>
            </a:r>
          </a:p>
          <a:p>
            <a:pPr lvl="0">
              <a:lnSpc>
                <a:spcPct val="130000"/>
              </a:lnSpc>
              <a:buSzPct val="25000"/>
            </a:pPr>
            <a:r>
              <a:rPr lang="en-US" sz="1000" dirty="0" smtClean="0">
                <a:solidFill>
                  <a:srgbClr val="000000"/>
                </a:solidFill>
                <a:ea typeface="Arial"/>
                <a:cs typeface="Arial"/>
                <a:sym typeface="Arial"/>
              </a:rPr>
              <a:t>- Logical </a:t>
            </a:r>
            <a:r>
              <a:rPr lang="en-US" sz="1000" dirty="0">
                <a:solidFill>
                  <a:srgbClr val="000000"/>
                </a:solidFill>
                <a:ea typeface="Arial"/>
                <a:cs typeface="Arial"/>
                <a:sym typeface="Arial"/>
              </a:rPr>
              <a:t>groupings </a:t>
            </a:r>
            <a:r>
              <a:rPr lang="en-US" sz="1000" dirty="0" smtClean="0">
                <a:solidFill>
                  <a:srgbClr val="000000"/>
                </a:solidFill>
                <a:ea typeface="Arial"/>
                <a:cs typeface="Arial"/>
                <a:sym typeface="Arial"/>
              </a:rPr>
              <a:t>of user </a:t>
            </a:r>
            <a:r>
              <a:rPr lang="en-US" sz="1000" dirty="0">
                <a:solidFill>
                  <a:srgbClr val="000000"/>
                </a:solidFill>
                <a:ea typeface="Arial"/>
                <a:cs typeface="Arial"/>
                <a:sym typeface="Arial"/>
              </a:rPr>
              <a:t>access </a:t>
            </a:r>
            <a:r>
              <a:rPr lang="en-US" sz="1000" dirty="0" smtClean="0">
                <a:solidFill>
                  <a:srgbClr val="000000"/>
                </a:solidFill>
                <a:ea typeface="Arial"/>
                <a:cs typeface="Arial"/>
                <a:sym typeface="Arial"/>
              </a:rPr>
              <a:t>controls</a:t>
            </a:r>
          </a:p>
        </p:txBody>
      </p:sp>
      <p:sp>
        <p:nvSpPr>
          <p:cNvPr id="48" name="Rectangle 47"/>
          <p:cNvSpPr/>
          <p:nvPr/>
        </p:nvSpPr>
        <p:spPr>
          <a:xfrm>
            <a:off x="3679752" y="1396850"/>
            <a:ext cx="1332378" cy="246221"/>
          </a:xfrm>
          <a:prstGeom prst="rect">
            <a:avLst/>
          </a:prstGeom>
        </p:spPr>
        <p:txBody>
          <a:bodyPr wrap="none">
            <a:spAutoFit/>
          </a:bodyPr>
          <a:lstStyle/>
          <a:p>
            <a:r>
              <a:rPr lang="en-US" sz="1000" dirty="0" smtClean="0">
                <a:solidFill>
                  <a:schemeClr val="bg1">
                    <a:lumMod val="50000"/>
                  </a:schemeClr>
                </a:solidFill>
              </a:rPr>
              <a:t>Spring Cloud </a:t>
            </a:r>
            <a:r>
              <a:rPr lang="en-US" sz="1000" dirty="0" err="1" smtClean="0">
                <a:solidFill>
                  <a:schemeClr val="bg1">
                    <a:lumMod val="50000"/>
                  </a:schemeClr>
                </a:solidFill>
              </a:rPr>
              <a:t>Config</a:t>
            </a:r>
            <a:endParaRPr lang="en-US" sz="1000" dirty="0">
              <a:solidFill>
                <a:schemeClr val="bg1">
                  <a:lumMod val="50000"/>
                </a:schemeClr>
              </a:solidFill>
            </a:endParaRPr>
          </a:p>
        </p:txBody>
      </p:sp>
      <p:sp>
        <p:nvSpPr>
          <p:cNvPr id="9" name="Rounded Rectangle 8"/>
          <p:cNvSpPr/>
          <p:nvPr/>
        </p:nvSpPr>
        <p:spPr>
          <a:xfrm>
            <a:off x="147492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8774"/>
                </a:solidFill>
              </a:rPr>
              <a:t>Dev</a:t>
            </a:r>
            <a:endParaRPr lang="en-US" dirty="0">
              <a:solidFill>
                <a:srgbClr val="008774"/>
              </a:solidFill>
            </a:endParaRPr>
          </a:p>
        </p:txBody>
      </p:sp>
      <p:sp>
        <p:nvSpPr>
          <p:cNvPr id="36" name="Rounded Rectangle 35"/>
          <p:cNvSpPr/>
          <p:nvPr/>
        </p:nvSpPr>
        <p:spPr>
          <a:xfrm>
            <a:off x="2990630"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8774"/>
                </a:solidFill>
              </a:rPr>
              <a:t>U</a:t>
            </a:r>
            <a:r>
              <a:rPr lang="en-US" dirty="0" smtClean="0">
                <a:solidFill>
                  <a:srgbClr val="008774"/>
                </a:solidFill>
              </a:rPr>
              <a:t>AT</a:t>
            </a:r>
            <a:endParaRPr lang="en-US" dirty="0">
              <a:solidFill>
                <a:srgbClr val="008774"/>
              </a:solidFill>
            </a:endParaRPr>
          </a:p>
        </p:txBody>
      </p:sp>
      <p:sp>
        <p:nvSpPr>
          <p:cNvPr id="37" name="Rounded Rectangle 36"/>
          <p:cNvSpPr/>
          <p:nvPr/>
        </p:nvSpPr>
        <p:spPr>
          <a:xfrm>
            <a:off x="4495041"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Staging</a:t>
            </a:r>
            <a:endParaRPr lang="en-US" dirty="0">
              <a:solidFill>
                <a:srgbClr val="008774"/>
              </a:solidFill>
            </a:endParaRPr>
          </a:p>
        </p:txBody>
      </p:sp>
      <p:sp>
        <p:nvSpPr>
          <p:cNvPr id="39" name="Rounded Rectangle 38"/>
          <p:cNvSpPr/>
          <p:nvPr/>
        </p:nvSpPr>
        <p:spPr>
          <a:xfrm>
            <a:off x="5990265" y="2805592"/>
            <a:ext cx="1331526" cy="584123"/>
          </a:xfrm>
          <a:prstGeom prst="roundRect">
            <a:avLst/>
          </a:prstGeom>
          <a:solidFill>
            <a:srgbClr val="D4E5E2"/>
          </a:solidFill>
          <a:ln w="6350"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8774"/>
                </a:solidFill>
              </a:rPr>
              <a:t>Production</a:t>
            </a:r>
            <a:endParaRPr lang="en-US" dirty="0">
              <a:solidFill>
                <a:srgbClr val="008774"/>
              </a:solidFill>
            </a:endParaRPr>
          </a:p>
        </p:txBody>
      </p:sp>
      <p:cxnSp>
        <p:nvCxnSpPr>
          <p:cNvPr id="46" name="Straight Arrow Connector 45"/>
          <p:cNvCxnSpPr>
            <a:stCxn id="48" idx="2"/>
          </p:cNvCxnSpPr>
          <p:nvPr/>
        </p:nvCxnSpPr>
        <p:spPr>
          <a:xfrm>
            <a:off x="4345941" y="1643071"/>
            <a:ext cx="1862748"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3786360" y="1643071"/>
            <a:ext cx="535796" cy="568967"/>
          </a:xfrm>
          <a:prstGeom prst="straightConnector1">
            <a:avLst/>
          </a:prstGeom>
          <a:ln w="9525" cmpd="sng">
            <a:solidFill>
              <a:schemeClr val="accent1"/>
            </a:solidFill>
            <a:prstDash val="sys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0469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nodeType="afterEffect">
                                  <p:stCondLst>
                                    <p:cond delay="100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1.35693E-6 -2.36639E-6 L 0.16068 0.00031 " pathEditMode="relative" rAng="0" ptsTypes="AA">
                                      <p:cBhvr>
                                        <p:cTn id="18" dur="2000" fill="hold"/>
                                        <p:tgtEl>
                                          <p:spTgt spid="24"/>
                                        </p:tgtEl>
                                        <p:attrNameLst>
                                          <p:attrName>ppt_x</p:attrName>
                                          <p:attrName>ppt_y</p:attrName>
                                        </p:attrNameLst>
                                      </p:cBhvr>
                                      <p:rCtr x="8034" y="0"/>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3000"/>
                            </p:stCondLst>
                            <p:childTnLst>
                              <p:par>
                                <p:cTn id="23" presetID="1" presetClass="exit" presetSubtype="0" fill="hold" nodeType="afterEffect">
                                  <p:stCondLst>
                                    <p:cond delay="1000"/>
                                  </p:stCondLst>
                                  <p:childTnLst>
                                    <p:set>
                                      <p:cBhvr>
                                        <p:cTn id="24" dur="1" fill="hold">
                                          <p:stCondLst>
                                            <p:cond delay="0"/>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0"/>
                                  </p:stCondLst>
                                  <p:childTnLst>
                                    <p:animMotion origin="layout" path="M 0.16068 0.00031 L 0.32553 0.00062 " pathEditMode="relative" rAng="0" ptsTypes="AA">
                                      <p:cBhvr>
                                        <p:cTn id="26" dur="2000" fill="hold"/>
                                        <p:tgtEl>
                                          <p:spTgt spid="24"/>
                                        </p:tgtEl>
                                        <p:attrNameLst>
                                          <p:attrName>ppt_x</p:attrName>
                                          <p:attrName>ppt_y</p:attrName>
                                        </p:attrNameLst>
                                      </p:cBhvr>
                                      <p:rCtr x="8242" y="0"/>
                                    </p:animMotion>
                                  </p:childTnLst>
                                </p:cTn>
                              </p:par>
                            </p:childTnLst>
                          </p:cTn>
                        </p:par>
                        <p:par>
                          <p:cTn id="27" fill="hold">
                            <p:stCondLst>
                              <p:cond delay="5000"/>
                            </p:stCondLst>
                            <p:childTnLst>
                              <p:par>
                                <p:cTn id="28" presetID="1" presetClass="entr" presetSubtype="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childTnLst>
                                </p:cTn>
                              </p:par>
                            </p:childTnLst>
                          </p:cTn>
                        </p:par>
                        <p:par>
                          <p:cTn id="30" fill="hold">
                            <p:stCondLst>
                              <p:cond delay="5000"/>
                            </p:stCondLst>
                            <p:childTnLst>
                              <p:par>
                                <p:cTn id="31" presetID="1" presetClass="exit" presetSubtype="0" fill="hold" nodeType="afterEffect">
                                  <p:stCondLst>
                                    <p:cond delay="1000"/>
                                  </p:stCondLst>
                                  <p:childTnLst>
                                    <p:set>
                                      <p:cBhvr>
                                        <p:cTn id="32" dur="1" fill="hold">
                                          <p:stCondLst>
                                            <p:cond delay="0"/>
                                          </p:stCondLst>
                                        </p:cTn>
                                        <p:tgtEl>
                                          <p:spTgt spid="40"/>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0.32552 -1.29441E-6 L 0.49922 -1.29441E-6 " pathEditMode="relative" rAng="0" ptsTypes="AA">
                                      <p:cBhvr>
                                        <p:cTn id="34" dur="2000" fill="hold"/>
                                        <p:tgtEl>
                                          <p:spTgt spid="24"/>
                                        </p:tgtEl>
                                        <p:attrNameLst>
                                          <p:attrName>ppt_x</p:attrName>
                                          <p:attrName>ppt_y</p:attrName>
                                        </p:attrNameLst>
                                      </p:cBhvr>
                                      <p:rCtr x="8676" y="0"/>
                                    </p:animMotion>
                                  </p:childTnLst>
                                </p:cTn>
                              </p:par>
                            </p:childTnLst>
                          </p:cTn>
                        </p:par>
                        <p:par>
                          <p:cTn id="35" fill="hold">
                            <p:stCondLst>
                              <p:cond delay="7000"/>
                            </p:stCondLst>
                            <p:childTnLst>
                              <p:par>
                                <p:cTn id="36" presetID="1"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Everything to Deploy and Manage the App</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19</a:t>
            </a:fld>
            <a:endParaRPr lang="en-US"/>
          </a:p>
        </p:txBody>
      </p:sp>
      <p:grpSp>
        <p:nvGrpSpPr>
          <p:cNvPr id="74" name="Group 73"/>
          <p:cNvGrpSpPr>
            <a:grpSpLocks noChangeAspect="1"/>
          </p:cNvGrpSpPr>
          <p:nvPr/>
        </p:nvGrpSpPr>
        <p:grpSpPr>
          <a:xfrm>
            <a:off x="759971" y="966730"/>
            <a:ext cx="7339593" cy="4275362"/>
            <a:chOff x="496669" y="858315"/>
            <a:chExt cx="7669263" cy="4467398"/>
          </a:xfrm>
        </p:grpSpPr>
        <p:pic>
          <p:nvPicPr>
            <p:cNvPr id="75" name="Picture 74"/>
            <p:cNvPicPr>
              <a:picLocks noChangeAspect="1"/>
            </p:cNvPicPr>
            <p:nvPr/>
          </p:nvPicPr>
          <p:blipFill rotWithShape="1">
            <a:blip r:embed="rId3">
              <a:extLst>
                <a:ext uri="{28A0092B-C50C-407E-A947-70E740481C1C}">
                  <a14:useLocalDpi xmlns:a14="http://schemas.microsoft.com/office/drawing/2010/main" val="0"/>
                </a:ext>
              </a:extLst>
            </a:blip>
            <a:srcRect t="1" r="1901" b="-2863"/>
            <a:stretch/>
          </p:blipFill>
          <p:spPr>
            <a:xfrm>
              <a:off x="496669" y="2111682"/>
              <a:ext cx="3583445" cy="3214031"/>
            </a:xfrm>
            <a:prstGeom prst="rect">
              <a:avLst/>
            </a:prstGeom>
          </p:spPr>
        </p:pic>
        <p:sp>
          <p:nvSpPr>
            <p:cNvPr id="76" name="Isosceles Triangle 75"/>
            <p:cNvSpPr/>
            <p:nvPr/>
          </p:nvSpPr>
          <p:spPr>
            <a:xfrm rot="16200000">
              <a:off x="1474087" y="1708428"/>
              <a:ext cx="3744472" cy="2114181"/>
            </a:xfrm>
            <a:prstGeom prst="triangle">
              <a:avLst>
                <a:gd name="adj" fmla="val 39226"/>
              </a:avLst>
            </a:prstGeom>
            <a:gradFill flip="none" rotWithShape="1">
              <a:gsLst>
                <a:gs pos="0">
                  <a:schemeClr val="tx2">
                    <a:alpha val="66000"/>
                  </a:schemeClr>
                </a:gs>
                <a:gs pos="100000">
                  <a:schemeClr val="bg1">
                    <a:alpha val="30000"/>
                  </a:schemeClr>
                </a:gs>
              </a:gsLst>
              <a:lin ang="16200000" scaled="0"/>
              <a:tileRect/>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rgbClr val="FFFFFF"/>
                </a:solidFill>
                <a:latin typeface="Arial"/>
              </a:endParaRPr>
            </a:p>
          </p:txBody>
        </p:sp>
        <p:sp>
          <p:nvSpPr>
            <p:cNvPr id="77" name="Rounded Rectangle 76"/>
            <p:cNvSpPr/>
            <p:nvPr/>
          </p:nvSpPr>
          <p:spPr>
            <a:xfrm>
              <a:off x="4214327" y="858315"/>
              <a:ext cx="3951605" cy="3834068"/>
            </a:xfrm>
            <a:prstGeom prst="roundRect">
              <a:avLst>
                <a:gd name="adj" fmla="val 10301"/>
              </a:avLst>
            </a:prstGeom>
            <a:solidFill>
              <a:schemeClr val="bg2">
                <a:lumMod val="20000"/>
                <a:lumOff val="80000"/>
              </a:schemeClr>
            </a:soli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grpSp>
          <p:nvGrpSpPr>
            <p:cNvPr id="78" name="Group 77"/>
            <p:cNvGrpSpPr/>
            <p:nvPr/>
          </p:nvGrpSpPr>
          <p:grpSpPr>
            <a:xfrm>
              <a:off x="4582434" y="3727159"/>
              <a:ext cx="1794116" cy="723922"/>
              <a:chOff x="4585749" y="1202130"/>
              <a:chExt cx="1794116" cy="723922"/>
            </a:xfrm>
          </p:grpSpPr>
          <p:pic>
            <p:nvPicPr>
              <p:cNvPr id="97" name="Picture 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5749" y="1202130"/>
                <a:ext cx="613560" cy="613560"/>
              </a:xfrm>
              <a:prstGeom prst="rect">
                <a:avLst/>
              </a:prstGeom>
            </p:spPr>
          </p:pic>
          <p:sp>
            <p:nvSpPr>
              <p:cNvPr id="98" name="Shape 427"/>
              <p:cNvSpPr txBox="1"/>
              <p:nvPr/>
            </p:nvSpPr>
            <p:spPr>
              <a:xfrm>
                <a:off x="5308164" y="1202130"/>
                <a:ext cx="1071701"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4</a:t>
                </a:r>
                <a:r>
                  <a:rPr lang="en-US" sz="1100" b="1" dirty="0" smtClean="0">
                    <a:solidFill>
                      <a:srgbClr val="474747"/>
                    </a:solidFill>
                    <a:latin typeface="Arial"/>
                    <a:ea typeface="Arial"/>
                    <a:cs typeface="Arial"/>
                    <a:sym typeface="Arial"/>
                  </a:rPr>
                  <a:t>. Health </a:t>
                </a:r>
                <a:r>
                  <a:rPr lang="en-US" sz="1100" b="1" dirty="0">
                    <a:solidFill>
                      <a:srgbClr val="474747"/>
                    </a:solidFill>
                    <a:latin typeface="Arial"/>
                    <a:ea typeface="Arial"/>
                    <a:cs typeface="Arial"/>
                    <a:sym typeface="Arial"/>
                  </a:rPr>
                  <a:t>management</a:t>
                </a:r>
              </a:p>
            </p:txBody>
          </p:sp>
        </p:grpSp>
        <p:grpSp>
          <p:nvGrpSpPr>
            <p:cNvPr id="79" name="Group 78"/>
            <p:cNvGrpSpPr/>
            <p:nvPr/>
          </p:nvGrpSpPr>
          <p:grpSpPr>
            <a:xfrm>
              <a:off x="4582434" y="2085194"/>
              <a:ext cx="1625474" cy="613560"/>
              <a:chOff x="4575490" y="2013924"/>
              <a:chExt cx="1625474" cy="613560"/>
            </a:xfrm>
          </p:grpSpPr>
          <p:pic>
            <p:nvPicPr>
              <p:cNvPr id="95" name="Picture 94" descr="A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5490" y="2013924"/>
                <a:ext cx="613560" cy="613560"/>
              </a:xfrm>
              <a:prstGeom prst="rect">
                <a:avLst/>
              </a:prstGeom>
            </p:spPr>
          </p:pic>
          <p:sp>
            <p:nvSpPr>
              <p:cNvPr id="96" name="Shape 430"/>
              <p:cNvSpPr txBox="1"/>
              <p:nvPr/>
            </p:nvSpPr>
            <p:spPr>
              <a:xfrm>
                <a:off x="5292060" y="2103749"/>
                <a:ext cx="908904" cy="278488"/>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2</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Metrics</a:t>
                </a:r>
              </a:p>
            </p:txBody>
          </p:sp>
        </p:grpSp>
        <p:grpSp>
          <p:nvGrpSpPr>
            <p:cNvPr id="80" name="Group 79"/>
            <p:cNvGrpSpPr/>
            <p:nvPr/>
          </p:nvGrpSpPr>
          <p:grpSpPr>
            <a:xfrm>
              <a:off x="4582434" y="2824800"/>
              <a:ext cx="1625474" cy="723922"/>
              <a:chOff x="4575490" y="2746177"/>
              <a:chExt cx="1625474" cy="723922"/>
            </a:xfrm>
          </p:grpSpPr>
          <p:pic>
            <p:nvPicPr>
              <p:cNvPr id="93" name="Picture 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490" y="2824800"/>
                <a:ext cx="620780" cy="620780"/>
              </a:xfrm>
              <a:prstGeom prst="rect">
                <a:avLst/>
              </a:prstGeom>
            </p:spPr>
          </p:pic>
          <p:sp>
            <p:nvSpPr>
              <p:cNvPr id="94" name="Shape 433"/>
              <p:cNvSpPr txBox="1"/>
              <p:nvPr/>
            </p:nvSpPr>
            <p:spPr>
              <a:xfrm>
                <a:off x="5284800" y="2746177"/>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3</a:t>
                </a:r>
                <a:r>
                  <a:rPr lang="en-US" sz="1100" b="1" dirty="0" smtClean="0">
                    <a:solidFill>
                      <a:srgbClr val="474747"/>
                    </a:solidFill>
                    <a:latin typeface="Arial"/>
                    <a:ea typeface="Arial"/>
                    <a:cs typeface="Arial"/>
                    <a:sym typeface="Arial"/>
                  </a:rPr>
                  <a:t>. Log Aggregation</a:t>
                </a:r>
                <a:endParaRPr lang="en-US" sz="1100" b="1" dirty="0">
                  <a:solidFill>
                    <a:srgbClr val="474747"/>
                  </a:solidFill>
                  <a:latin typeface="Arial"/>
                  <a:ea typeface="Arial"/>
                  <a:cs typeface="Arial"/>
                  <a:sym typeface="Arial"/>
                </a:endParaRPr>
              </a:p>
            </p:txBody>
          </p:sp>
        </p:grpSp>
        <p:grpSp>
          <p:nvGrpSpPr>
            <p:cNvPr id="81" name="Group 80"/>
            <p:cNvGrpSpPr/>
            <p:nvPr/>
          </p:nvGrpSpPr>
          <p:grpSpPr>
            <a:xfrm>
              <a:off x="4582434" y="1221825"/>
              <a:ext cx="1641897" cy="723922"/>
              <a:chOff x="4585749" y="3566879"/>
              <a:chExt cx="1641897" cy="723922"/>
            </a:xfrm>
          </p:grpSpPr>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5749" y="3636603"/>
                <a:ext cx="620780" cy="620780"/>
              </a:xfrm>
              <a:prstGeom prst="rect">
                <a:avLst/>
              </a:prstGeom>
            </p:spPr>
          </p:pic>
          <p:sp>
            <p:nvSpPr>
              <p:cNvPr id="92" name="Shape 436"/>
              <p:cNvSpPr txBox="1"/>
              <p:nvPr/>
            </p:nvSpPr>
            <p:spPr>
              <a:xfrm>
                <a:off x="5311482" y="3566879"/>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smtClean="0">
                    <a:solidFill>
                      <a:srgbClr val="474747"/>
                    </a:solidFill>
                    <a:latin typeface="Arial"/>
                    <a:ea typeface="Arial"/>
                    <a:cs typeface="Arial"/>
                    <a:sym typeface="Arial"/>
                  </a:rPr>
                  <a:t>1. Roles </a:t>
                </a:r>
                <a:r>
                  <a:rPr lang="en-US" sz="1100" b="1" dirty="0">
                    <a:solidFill>
                      <a:srgbClr val="474747"/>
                    </a:solidFill>
                    <a:latin typeface="Arial"/>
                    <a:ea typeface="Arial"/>
                    <a:cs typeface="Arial"/>
                    <a:sym typeface="Arial"/>
                  </a:rPr>
                  <a:t>and Policy</a:t>
                </a:r>
              </a:p>
            </p:txBody>
          </p:sp>
        </p:grpSp>
        <p:grpSp>
          <p:nvGrpSpPr>
            <p:cNvPr id="82" name="Group 81"/>
            <p:cNvGrpSpPr/>
            <p:nvPr/>
          </p:nvGrpSpPr>
          <p:grpSpPr>
            <a:xfrm>
              <a:off x="6376552" y="1228715"/>
              <a:ext cx="1638213" cy="723922"/>
              <a:chOff x="6376552" y="1209346"/>
              <a:chExt cx="1638213" cy="723922"/>
            </a:xfrm>
          </p:grpSpPr>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6552" y="1209346"/>
                <a:ext cx="620780" cy="620780"/>
              </a:xfrm>
              <a:prstGeom prst="rect">
                <a:avLst/>
              </a:prstGeom>
            </p:spPr>
          </p:pic>
          <p:sp>
            <p:nvSpPr>
              <p:cNvPr id="90" name="Shape 439"/>
              <p:cNvSpPr txBox="1"/>
              <p:nvPr/>
            </p:nvSpPr>
            <p:spPr>
              <a:xfrm>
                <a:off x="7098601" y="1209346"/>
                <a:ext cx="916164"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5</a:t>
                </a:r>
                <a:r>
                  <a:rPr lang="en-US" sz="1100" b="1" dirty="0" smtClean="0">
                    <a:solidFill>
                      <a:srgbClr val="474747"/>
                    </a:solidFill>
                    <a:latin typeface="Arial"/>
                    <a:ea typeface="Arial"/>
                    <a:cs typeface="Arial"/>
                    <a:sym typeface="Arial"/>
                  </a:rPr>
                  <a:t>. Security </a:t>
                </a:r>
                <a:r>
                  <a:rPr lang="en-US" sz="1100" b="1" dirty="0">
                    <a:solidFill>
                      <a:srgbClr val="474747"/>
                    </a:solidFill>
                    <a:latin typeface="Arial"/>
                    <a:ea typeface="Arial"/>
                    <a:cs typeface="Arial"/>
                    <a:sym typeface="Arial"/>
                  </a:rPr>
                  <a:t>and Isolation</a:t>
                </a:r>
              </a:p>
            </p:txBody>
          </p:sp>
        </p:grpSp>
        <p:grpSp>
          <p:nvGrpSpPr>
            <p:cNvPr id="83" name="Group 82"/>
            <p:cNvGrpSpPr/>
            <p:nvPr/>
          </p:nvGrpSpPr>
          <p:grpSpPr>
            <a:xfrm>
              <a:off x="6376552" y="2903423"/>
              <a:ext cx="1638213" cy="620780"/>
              <a:chOff x="6376552" y="2013924"/>
              <a:chExt cx="1638213" cy="620780"/>
            </a:xfrm>
          </p:grpSpPr>
          <p:pic>
            <p:nvPicPr>
              <p:cNvPr id="87" name="Picture 8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76552" y="2013924"/>
                <a:ext cx="620780" cy="620780"/>
              </a:xfrm>
              <a:prstGeom prst="rect">
                <a:avLst/>
              </a:prstGeom>
            </p:spPr>
          </p:pic>
          <p:sp>
            <p:nvSpPr>
              <p:cNvPr id="88" name="Shape 442"/>
              <p:cNvSpPr txBox="1"/>
              <p:nvPr/>
            </p:nvSpPr>
            <p:spPr>
              <a:xfrm>
                <a:off x="7098601" y="2129185"/>
                <a:ext cx="916164" cy="392176"/>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7</a:t>
                </a:r>
                <a:r>
                  <a:rPr lang="en-US" sz="1100" b="1" dirty="0" smtClean="0">
                    <a:solidFill>
                      <a:srgbClr val="474747"/>
                    </a:solidFill>
                    <a:latin typeface="Arial"/>
                    <a:ea typeface="Arial"/>
                    <a:cs typeface="Arial"/>
                    <a:sym typeface="Arial"/>
                  </a:rPr>
                  <a:t>. Scaling</a:t>
                </a:r>
                <a:endParaRPr lang="en-US" sz="1100" b="1" dirty="0">
                  <a:solidFill>
                    <a:srgbClr val="474747"/>
                  </a:solidFill>
                  <a:latin typeface="Arial"/>
                  <a:ea typeface="Arial"/>
                  <a:cs typeface="Arial"/>
                  <a:sym typeface="Arial"/>
                </a:endParaRPr>
              </a:p>
            </p:txBody>
          </p:sp>
        </p:grpSp>
        <p:grpSp>
          <p:nvGrpSpPr>
            <p:cNvPr id="84" name="Group 83"/>
            <p:cNvGrpSpPr/>
            <p:nvPr/>
          </p:nvGrpSpPr>
          <p:grpSpPr>
            <a:xfrm>
              <a:off x="6376552" y="2054091"/>
              <a:ext cx="1715297" cy="723922"/>
              <a:chOff x="6376552" y="2778013"/>
              <a:chExt cx="1715297" cy="723922"/>
            </a:xfrm>
          </p:grpSpPr>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6552" y="2824800"/>
                <a:ext cx="620780" cy="620780"/>
              </a:xfrm>
              <a:prstGeom prst="rect">
                <a:avLst/>
              </a:prstGeom>
            </p:spPr>
          </p:pic>
          <p:sp>
            <p:nvSpPr>
              <p:cNvPr id="86" name="Shape 445"/>
              <p:cNvSpPr txBox="1"/>
              <p:nvPr/>
            </p:nvSpPr>
            <p:spPr>
              <a:xfrm>
                <a:off x="7098600" y="2778013"/>
                <a:ext cx="993249" cy="723922"/>
              </a:xfrm>
              <a:prstGeom prst="rect">
                <a:avLst/>
              </a:prstGeom>
              <a:noFill/>
              <a:ln>
                <a:noFill/>
              </a:ln>
            </p:spPr>
            <p:txBody>
              <a:bodyPr lIns="20950" tIns="20950" rIns="20950" bIns="20950" anchor="ctr" anchorCtr="0">
                <a:noAutofit/>
              </a:bodyPr>
              <a:lstStyle/>
              <a:p>
                <a:pPr>
                  <a:spcAft>
                    <a:spcPts val="385"/>
                  </a:spcAft>
                  <a:buSzPct val="25000"/>
                </a:pPr>
                <a:r>
                  <a:rPr lang="en-US" sz="1100" b="1" dirty="0">
                    <a:solidFill>
                      <a:srgbClr val="474747"/>
                    </a:solidFill>
                    <a:latin typeface="Arial"/>
                    <a:ea typeface="Arial"/>
                    <a:cs typeface="Arial"/>
                    <a:sym typeface="Arial"/>
                  </a:rPr>
                  <a:t>6</a:t>
                </a:r>
                <a:r>
                  <a:rPr lang="en-US" sz="1100" b="1" dirty="0" smtClean="0">
                    <a:solidFill>
                      <a:srgbClr val="474747"/>
                    </a:solidFill>
                    <a:latin typeface="Arial"/>
                    <a:ea typeface="Arial"/>
                    <a:cs typeface="Arial"/>
                    <a:sym typeface="Arial"/>
                  </a:rPr>
                  <a:t>. </a:t>
                </a:r>
                <a:r>
                  <a:rPr lang="en-US" sz="1100" b="1" dirty="0">
                    <a:solidFill>
                      <a:srgbClr val="474747"/>
                    </a:solidFill>
                    <a:latin typeface="Arial"/>
                    <a:ea typeface="Arial"/>
                    <a:cs typeface="Arial"/>
                    <a:sym typeface="Arial"/>
                  </a:rPr>
                  <a:t>Blue-Green deployment</a:t>
                </a:r>
              </a:p>
            </p:txBody>
          </p:sp>
        </p:grpSp>
      </p:grpSp>
    </p:spTree>
    <p:extLst>
      <p:ext uri="{BB962C8B-B14F-4D97-AF65-F5344CB8AC3E}">
        <p14:creationId xmlns:p14="http://schemas.microsoft.com/office/powerpoint/2010/main" val="29776920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sp>
        <p:nvSpPr>
          <p:cNvPr id="2" name="TextBox 1"/>
          <p:cNvSpPr txBox="1"/>
          <p:nvPr/>
        </p:nvSpPr>
        <p:spPr>
          <a:xfrm>
            <a:off x="159858" y="1169319"/>
            <a:ext cx="7895121" cy="1569660"/>
          </a:xfrm>
          <a:prstGeom prst="rect">
            <a:avLst/>
          </a:prstGeom>
          <a:noFill/>
        </p:spPr>
        <p:txBody>
          <a:bodyPr wrap="square" rtlCol="0">
            <a:spAutoFit/>
          </a:bodyPr>
          <a:lstStyle/>
          <a:p>
            <a:r>
              <a:rPr lang="en-US" sz="4800" dirty="0" smtClean="0">
                <a:solidFill>
                  <a:schemeClr val="bg1"/>
                </a:solidFill>
              </a:rPr>
              <a:t>	What inhibits your ability to 	deliver software today?</a:t>
            </a:r>
            <a:endParaRPr lang="en-US" sz="4800" dirty="0">
              <a:solidFill>
                <a:schemeClr val="bg1"/>
              </a:solidFill>
            </a:endParaRPr>
          </a:p>
        </p:txBody>
      </p:sp>
    </p:spTree>
    <p:extLst>
      <p:ext uri="{BB962C8B-B14F-4D97-AF65-F5344CB8AC3E}">
        <p14:creationId xmlns:p14="http://schemas.microsoft.com/office/powerpoint/2010/main" val="356931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mt="39000"/>
            <a:duotone>
              <a:schemeClr val="accent1">
                <a:shade val="45000"/>
                <a:satMod val="135000"/>
              </a:schemeClr>
              <a:prstClr val="white"/>
            </a:duotone>
          </a:blip>
          <a:srcRect l="25027" r="24676"/>
          <a:stretch/>
        </p:blipFill>
        <p:spPr>
          <a:xfrm>
            <a:off x="4626039" y="92924"/>
            <a:ext cx="4531391" cy="5062820"/>
          </a:xfrm>
          <a:prstGeom prst="rect">
            <a:avLst/>
          </a:prstGeom>
        </p:spPr>
      </p:pic>
      <p:sp>
        <p:nvSpPr>
          <p:cNvPr id="7"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lvl="0" algn="ctr"/>
            <a:r>
              <a:rPr lang="en-US" dirty="0">
                <a:solidFill>
                  <a:srgbClr val="127B70"/>
                </a:solidFill>
                <a:ea typeface="+mn-ea"/>
                <a:cs typeface="+mn-cs"/>
              </a:rPr>
              <a:t>Improve</a:t>
            </a:r>
            <a:r>
              <a:rPr lang="en-US" dirty="0" smtClean="0">
                <a:solidFill>
                  <a:srgbClr val="127B70"/>
                </a:solidFill>
                <a:ea typeface="+mn-ea"/>
                <a:cs typeface="+mn-cs"/>
              </a:rPr>
              <a:t> Enterprise Security Culture</a:t>
            </a:r>
            <a:endParaRPr lang="en-US" dirty="0">
              <a:solidFill>
                <a:srgbClr val="127B70"/>
              </a:solidFill>
              <a:ea typeface="+mn-ea"/>
              <a:cs typeface="+mn-cs"/>
            </a:endParaRPr>
          </a:p>
        </p:txBody>
      </p:sp>
      <p:sp>
        <p:nvSpPr>
          <p:cNvPr id="8" name="Rectangle 7"/>
          <p:cNvSpPr/>
          <p:nvPr/>
        </p:nvSpPr>
        <p:spPr>
          <a:xfrm>
            <a:off x="2286000" y="2110085"/>
            <a:ext cx="4572000" cy="369332"/>
          </a:xfrm>
          <a:prstGeom prst="rect">
            <a:avLst/>
          </a:prstGeom>
        </p:spPr>
        <p:txBody>
          <a:bodyPr>
            <a:spAutoFit/>
          </a:bodyPr>
          <a:lstStyle/>
          <a:p>
            <a:endParaRPr lang="en-US" dirty="0"/>
          </a:p>
        </p:txBody>
      </p:sp>
      <p:sp>
        <p:nvSpPr>
          <p:cNvPr id="15" name="Text Placeholder 11"/>
          <p:cNvSpPr txBox="1">
            <a:spLocks/>
          </p:cNvSpPr>
          <p:nvPr/>
        </p:nvSpPr>
        <p:spPr>
          <a:xfrm>
            <a:off x="366713" y="1209206"/>
            <a:ext cx="4186883" cy="338296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800"/>
              </a:spcBef>
            </a:pPr>
            <a:r>
              <a:rPr lang="en-US" sz="2400" dirty="0" smtClean="0"/>
              <a:t>Makes it easier to do the right things </a:t>
            </a:r>
          </a:p>
          <a:p>
            <a:pPr marL="285750" indent="-285750">
              <a:lnSpc>
                <a:spcPct val="110000"/>
              </a:lnSpc>
              <a:spcBef>
                <a:spcPts val="800"/>
              </a:spcBef>
            </a:pPr>
            <a:r>
              <a:rPr lang="en-US" sz="2400" dirty="0" smtClean="0"/>
              <a:t>Prevents vulnerabilities due to</a:t>
            </a:r>
          </a:p>
          <a:p>
            <a:pPr marL="685800" lvl="1">
              <a:lnSpc>
                <a:spcPct val="110000"/>
              </a:lnSpc>
              <a:spcBef>
                <a:spcPts val="800"/>
              </a:spcBef>
            </a:pPr>
            <a:r>
              <a:rPr lang="en-US" sz="2000" dirty="0" smtClean="0"/>
              <a:t>Leaked/misused credentials</a:t>
            </a:r>
          </a:p>
          <a:p>
            <a:pPr marL="685800" lvl="1">
              <a:lnSpc>
                <a:spcPct val="110000"/>
              </a:lnSpc>
              <a:spcBef>
                <a:spcPts val="800"/>
              </a:spcBef>
            </a:pPr>
            <a:r>
              <a:rPr lang="en-US" sz="2000" dirty="0" smtClean="0"/>
              <a:t>Misconfigured/Unpatched software</a:t>
            </a:r>
          </a:p>
          <a:p>
            <a:pPr marL="685800" lvl="1">
              <a:lnSpc>
                <a:spcPct val="110000"/>
              </a:lnSpc>
              <a:spcBef>
                <a:spcPts val="800"/>
              </a:spcBef>
            </a:pPr>
            <a:r>
              <a:rPr lang="en-US" sz="2000" dirty="0" smtClean="0"/>
              <a:t>Slow &amp; rigid processes</a:t>
            </a:r>
          </a:p>
        </p:txBody>
      </p:sp>
    </p:spTree>
    <p:extLst>
      <p:ext uri="{BB962C8B-B14F-4D97-AF65-F5344CB8AC3E}">
        <p14:creationId xmlns:p14="http://schemas.microsoft.com/office/powerpoint/2010/main" val="2714199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image03.png" descr="pcf-metrics-v1.0-dashboard.png"/>
          <p:cNvPicPr/>
          <p:nvPr/>
        </p:nvPicPr>
        <p:blipFill>
          <a:blip r:embed="rId3"/>
          <a:srcRect/>
          <a:stretch>
            <a:fillRect/>
          </a:stretch>
        </p:blipFill>
        <p:spPr>
          <a:xfrm>
            <a:off x="3581204" y="1051507"/>
            <a:ext cx="5107824" cy="3579000"/>
          </a:xfrm>
          <a:prstGeom prst="rect">
            <a:avLst/>
          </a:prstGeom>
          <a:ln/>
        </p:spPr>
      </p:pic>
      <p:sp>
        <p:nvSpPr>
          <p:cNvPr id="10" name="TextBox 9"/>
          <p:cNvSpPr txBox="1"/>
          <p:nvPr/>
        </p:nvSpPr>
        <p:spPr>
          <a:xfrm>
            <a:off x="526610" y="1308364"/>
            <a:ext cx="2856484" cy="3293209"/>
          </a:xfrm>
          <a:prstGeom prst="rect">
            <a:avLst/>
          </a:prstGeom>
          <a:noFill/>
        </p:spPr>
        <p:txBody>
          <a:bodyPr wrap="square" rtlCol="0">
            <a:spAutoFit/>
          </a:bodyPr>
          <a:lstStyle/>
          <a:p>
            <a:pPr marL="285750" indent="-285750">
              <a:buFont typeface="Arial"/>
              <a:buChar char="•"/>
            </a:pPr>
            <a:r>
              <a:rPr lang="en-US" sz="1600" dirty="0" smtClean="0">
                <a:solidFill>
                  <a:srgbClr val="000000"/>
                </a:solidFill>
                <a:latin typeface="Arial"/>
              </a:rPr>
              <a:t>Integrated, near real-time view of key app</a:t>
            </a:r>
            <a:r>
              <a:rPr lang="en-US" sz="1600" dirty="0">
                <a:solidFill>
                  <a:srgbClr val="000000"/>
                </a:solidFill>
                <a:latin typeface="Arial"/>
              </a:rPr>
              <a:t>, services &amp; </a:t>
            </a:r>
            <a:r>
              <a:rPr lang="en-US" sz="1600" dirty="0" smtClean="0">
                <a:solidFill>
                  <a:srgbClr val="000000"/>
                </a:solidFill>
                <a:latin typeface="Arial"/>
              </a:rPr>
              <a:t>platform metrics</a:t>
            </a:r>
            <a:endParaRPr lang="en-US"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err="1" smtClean="0">
                <a:solidFill>
                  <a:srgbClr val="000000"/>
                </a:solidFill>
                <a:latin typeface="Arial"/>
              </a:rPr>
              <a:t>Devs</a:t>
            </a:r>
            <a:r>
              <a:rPr lang="en-US" sz="1600" dirty="0" smtClean="0">
                <a:solidFill>
                  <a:srgbClr val="000000"/>
                </a:solidFill>
                <a:latin typeface="Arial"/>
              </a:rPr>
              <a:t> &amp; Ops have </a:t>
            </a:r>
            <a:r>
              <a:rPr lang="en-US" sz="1600" dirty="0">
                <a:solidFill>
                  <a:srgbClr val="000000"/>
                </a:solidFill>
                <a:latin typeface="Arial"/>
              </a:rPr>
              <a:t>s</a:t>
            </a:r>
            <a:r>
              <a:rPr lang="en-US" sz="1600" dirty="0" smtClean="0">
                <a:solidFill>
                  <a:srgbClr val="000000"/>
                </a:solidFill>
                <a:latin typeface="Arial"/>
              </a:rPr>
              <a:t>hared understanding of system health / availability</a:t>
            </a:r>
          </a:p>
          <a:p>
            <a:pPr marL="285750" indent="-285750">
              <a:buFont typeface="Arial"/>
              <a:buChar char="•"/>
            </a:pPr>
            <a:endParaRPr lang="en-US" sz="1600" dirty="0" smtClean="0">
              <a:solidFill>
                <a:srgbClr val="000000"/>
              </a:solidFill>
              <a:latin typeface="Arial"/>
            </a:endParaRPr>
          </a:p>
          <a:p>
            <a:pPr marL="285750" indent="-285750">
              <a:buFont typeface="Arial"/>
              <a:buChar char="•"/>
            </a:pPr>
            <a:r>
              <a:rPr lang="en-US" sz="1600" dirty="0" smtClean="0">
                <a:solidFill>
                  <a:srgbClr val="000000"/>
                </a:solidFill>
                <a:latin typeface="Arial"/>
              </a:rPr>
              <a:t>No</a:t>
            </a:r>
            <a:r>
              <a:rPr lang="en" sz="1600" dirty="0" smtClean="0">
                <a:solidFill>
                  <a:srgbClr val="000000"/>
                </a:solidFill>
                <a:latin typeface="Arial"/>
              </a:rPr>
              <a:t> embedded agent</a:t>
            </a:r>
            <a:endParaRPr lang="en-US" sz="1600" dirty="0" smtClean="0">
              <a:solidFill>
                <a:srgbClr val="000000"/>
              </a:solidFill>
              <a:latin typeface="Arial"/>
            </a:endParaRPr>
          </a:p>
          <a:p>
            <a:pPr marL="285750" indent="-285750">
              <a:buFont typeface="Arial"/>
              <a:buChar char="•"/>
            </a:pPr>
            <a:endParaRPr lang="en-US" sz="1600" dirty="0">
              <a:solidFill>
                <a:srgbClr val="000000"/>
              </a:solidFill>
              <a:latin typeface="Arial"/>
            </a:endParaRPr>
          </a:p>
          <a:p>
            <a:pPr marL="285750" indent="-285750">
              <a:buFont typeface="Arial"/>
              <a:buChar char="•"/>
            </a:pPr>
            <a:r>
              <a:rPr lang="en-US" sz="1600" dirty="0" smtClean="0">
                <a:solidFill>
                  <a:srgbClr val="000000"/>
                </a:solidFill>
                <a:latin typeface="Arial"/>
              </a:rPr>
              <a:t>Simply select an app to watch streaming data </a:t>
            </a:r>
            <a:endParaRPr lang="en" sz="1600" dirty="0">
              <a:solidFill>
                <a:srgbClr val="000000"/>
              </a:solidFill>
              <a:latin typeface="Arial"/>
            </a:endParaRPr>
          </a:p>
          <a:p>
            <a:pPr marL="285750" indent="-285750">
              <a:buFont typeface="Arial"/>
              <a:buChar char="•"/>
            </a:pPr>
            <a:endParaRPr lang="en-US" sz="1600" dirty="0" smtClean="0">
              <a:solidFill>
                <a:srgbClr val="000000"/>
              </a:solidFill>
              <a:latin typeface="Arial"/>
            </a:endParaRPr>
          </a:p>
        </p:txBody>
      </p:sp>
      <p:sp>
        <p:nvSpPr>
          <p:cNvPr id="5" name="Title 1"/>
          <p:cNvSpPr txBox="1">
            <a:spLocks/>
          </p:cNvSpPr>
          <p:nvPr/>
        </p:nvSpPr>
        <p:spPr>
          <a:xfrm>
            <a:off x="113722" y="273814"/>
            <a:ext cx="8796928" cy="47444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pPr algn="ctr"/>
            <a:r>
              <a:rPr lang="en-US" dirty="0" smtClean="0">
                <a:solidFill>
                  <a:srgbClr val="127B70"/>
                </a:solidFill>
                <a:ea typeface="+mn-ea"/>
                <a:cs typeface="+mn-cs"/>
              </a:rPr>
              <a:t>Fast</a:t>
            </a:r>
            <a:r>
              <a:rPr lang="en-US" dirty="0">
                <a:solidFill>
                  <a:srgbClr val="127B70"/>
                </a:solidFill>
                <a:ea typeface="+mn-ea"/>
                <a:cs typeface="+mn-cs"/>
              </a:rPr>
              <a:t>-feedback Monitoring </a:t>
            </a:r>
            <a:r>
              <a:rPr lang="en-US" dirty="0" smtClean="0">
                <a:solidFill>
                  <a:srgbClr val="127B70"/>
                </a:solidFill>
                <a:ea typeface="+mn-ea"/>
                <a:cs typeface="+mn-cs"/>
              </a:rPr>
              <a:t>Capabilities</a:t>
            </a:r>
            <a:endParaRPr lang="en-US" dirty="0">
              <a:solidFill>
                <a:srgbClr val="127B70"/>
              </a:solidFill>
              <a:ea typeface="+mn-ea"/>
              <a:cs typeface="+mn-cs"/>
            </a:endParaRPr>
          </a:p>
        </p:txBody>
      </p:sp>
    </p:spTree>
    <p:extLst>
      <p:ext uri="{BB962C8B-B14F-4D97-AF65-F5344CB8AC3E}">
        <p14:creationId xmlns:p14="http://schemas.microsoft.com/office/powerpoint/2010/main" val="4106193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6711" y="325437"/>
            <a:ext cx="8561011" cy="460374"/>
          </a:xfrm>
        </p:spPr>
        <p:txBody>
          <a:bodyPr/>
          <a:lstStyle/>
          <a:p>
            <a:r>
              <a:rPr lang="en-US" sz="2800" dirty="0" smtClean="0">
                <a:solidFill>
                  <a:schemeClr val="accent1"/>
                </a:solidFill>
              </a:rPr>
              <a:t>Comprehensive Visibility &amp; Administration</a:t>
            </a:r>
            <a:endParaRPr lang="en-US" sz="2800" dirty="0">
              <a:solidFill>
                <a:schemeClr val="accent1"/>
              </a:solidFill>
            </a:endParaRPr>
          </a:p>
        </p:txBody>
      </p:sp>
      <p:sp>
        <p:nvSpPr>
          <p:cNvPr id="3" name="Slide Number Placeholder 2"/>
          <p:cNvSpPr>
            <a:spLocks noGrp="1"/>
          </p:cNvSpPr>
          <p:nvPr>
            <p:ph type="sldNum" sz="quarter" idx="4294967295"/>
          </p:nvPr>
        </p:nvSpPr>
        <p:spPr>
          <a:xfrm>
            <a:off x="-1" y="4860925"/>
            <a:ext cx="466085" cy="274638"/>
          </a:xfrm>
          <a:prstGeom prst="rect">
            <a:avLst/>
          </a:prstGeom>
        </p:spPr>
        <p:txBody>
          <a:bodyPr/>
          <a:lstStyle/>
          <a:p>
            <a:fld id="{ADA07C09-8A41-3B46-A636-3955072BBB4F}" type="slidenum">
              <a:rPr lang="en-US" sz="1400" smtClean="0"/>
              <a:pPr/>
              <a:t>22</a:t>
            </a:fld>
            <a:endParaRPr lang="en-US" sz="1400" dirty="0"/>
          </a:p>
        </p:txBody>
      </p:sp>
      <p:pic>
        <p:nvPicPr>
          <p:cNvPr id="7" name="Picture 6" descr="installation-dashboard.png"/>
          <p:cNvPicPr>
            <a:picLocks noChangeAspect="1"/>
          </p:cNvPicPr>
          <p:nvPr/>
        </p:nvPicPr>
        <p:blipFill rotWithShape="1">
          <a:blip r:embed="rId3">
            <a:extLst>
              <a:ext uri="{28A0092B-C50C-407E-A947-70E740481C1C}">
                <a14:useLocalDpi xmlns:a14="http://schemas.microsoft.com/office/drawing/2010/main" val="0"/>
              </a:ext>
            </a:extLst>
          </a:blip>
          <a:srcRect r="24817" b="10433"/>
          <a:stretch/>
        </p:blipFill>
        <p:spPr>
          <a:xfrm>
            <a:off x="296799" y="1549458"/>
            <a:ext cx="4007481" cy="2675709"/>
          </a:xfrm>
          <a:prstGeom prst="rect">
            <a:avLst/>
          </a:prstGeom>
          <a:effectLst>
            <a:outerShdw blurRad="50800" dist="38100" dir="5400000" algn="t" rotWithShape="0">
              <a:prstClr val="black">
                <a:alpha val="40000"/>
              </a:prstClr>
            </a:outerShdw>
          </a:effectLst>
        </p:spPr>
      </p:pic>
      <p:pic>
        <p:nvPicPr>
          <p:cNvPr id="8" name="Picture 7" descr="pivotal-overview.png"/>
          <p:cNvPicPr>
            <a:picLocks noChangeAspect="1"/>
          </p:cNvPicPr>
          <p:nvPr/>
        </p:nvPicPr>
        <p:blipFill rotWithShape="1">
          <a:blip r:embed="rId4">
            <a:extLst>
              <a:ext uri="{28A0092B-C50C-407E-A947-70E740481C1C}">
                <a14:useLocalDpi xmlns:a14="http://schemas.microsoft.com/office/drawing/2010/main" val="0"/>
              </a:ext>
            </a:extLst>
          </a:blip>
          <a:srcRect t="5203" b="3737"/>
          <a:stretch/>
        </p:blipFill>
        <p:spPr>
          <a:xfrm>
            <a:off x="4539315" y="1561108"/>
            <a:ext cx="4388408" cy="2664059"/>
          </a:xfrm>
          <a:prstGeom prst="rect">
            <a:avLst/>
          </a:prstGeom>
          <a:effectLst>
            <a:outerShdw blurRad="50800" dist="38100" dir="5400000" algn="t" rotWithShape="0">
              <a:prstClr val="black">
                <a:alpha val="40000"/>
              </a:prstClr>
            </a:outerShdw>
          </a:effectLst>
        </p:spPr>
      </p:pic>
      <p:sp>
        <p:nvSpPr>
          <p:cNvPr id="9" name="TextBox 8"/>
          <p:cNvSpPr txBox="1"/>
          <p:nvPr/>
        </p:nvSpPr>
        <p:spPr>
          <a:xfrm>
            <a:off x="549618" y="4278297"/>
            <a:ext cx="3648362" cy="400110"/>
          </a:xfrm>
          <a:prstGeom prst="rect">
            <a:avLst/>
          </a:prstGeom>
          <a:noFill/>
        </p:spPr>
        <p:txBody>
          <a:bodyPr wrap="square" rtlCol="0">
            <a:spAutoFit/>
          </a:bodyPr>
          <a:lstStyle/>
          <a:p>
            <a:pPr algn="ctr"/>
            <a:r>
              <a:rPr lang="en-US" sz="2000" dirty="0" smtClean="0"/>
              <a:t>Operations Manager</a:t>
            </a:r>
          </a:p>
        </p:txBody>
      </p:sp>
      <p:sp>
        <p:nvSpPr>
          <p:cNvPr id="10" name="TextBox 9"/>
          <p:cNvSpPr txBox="1"/>
          <p:nvPr/>
        </p:nvSpPr>
        <p:spPr>
          <a:xfrm>
            <a:off x="4996183" y="4278297"/>
            <a:ext cx="3648362" cy="400110"/>
          </a:xfrm>
          <a:prstGeom prst="rect">
            <a:avLst/>
          </a:prstGeom>
          <a:noFill/>
        </p:spPr>
        <p:txBody>
          <a:bodyPr wrap="square" rtlCol="0">
            <a:spAutoFit/>
          </a:bodyPr>
          <a:lstStyle/>
          <a:p>
            <a:pPr algn="ctr"/>
            <a:r>
              <a:rPr lang="en-US" sz="2000" dirty="0" smtClean="0"/>
              <a:t>Applications Manager</a:t>
            </a:r>
          </a:p>
        </p:txBody>
      </p:sp>
    </p:spTree>
    <p:extLst>
      <p:ext uri="{BB962C8B-B14F-4D97-AF65-F5344CB8AC3E}">
        <p14:creationId xmlns:p14="http://schemas.microsoft.com/office/powerpoint/2010/main" val="33119499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4 Levels of High Availability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23</a:t>
            </a:fld>
            <a:endParaRPr lang="en-US"/>
          </a:p>
        </p:txBody>
      </p:sp>
      <p:sp>
        <p:nvSpPr>
          <p:cNvPr id="9" name="TextBox 8"/>
          <p:cNvSpPr txBox="1"/>
          <p:nvPr/>
        </p:nvSpPr>
        <p:spPr>
          <a:xfrm>
            <a:off x="5945095" y="1961238"/>
            <a:ext cx="2564020" cy="307777"/>
          </a:xfrm>
          <a:prstGeom prst="rect">
            <a:avLst/>
          </a:prstGeom>
          <a:noFill/>
        </p:spPr>
        <p:txBody>
          <a:bodyPr wrap="square" rtlCol="0">
            <a:spAutoFit/>
          </a:bodyPr>
          <a:lstStyle/>
          <a:p>
            <a:pPr algn="ctr"/>
            <a:r>
              <a:rPr lang="en-US" sz="1400" b="1" dirty="0">
                <a:solidFill>
                  <a:schemeClr val="tx2"/>
                </a:solidFill>
              </a:rPr>
              <a:t>Availability </a:t>
            </a:r>
            <a:r>
              <a:rPr lang="en-US" sz="1400" b="1" dirty="0" smtClean="0">
                <a:solidFill>
                  <a:schemeClr val="tx2"/>
                </a:solidFill>
              </a:rPr>
              <a:t>Zone Fail</a:t>
            </a:r>
          </a:p>
        </p:txBody>
      </p:sp>
      <p:sp>
        <p:nvSpPr>
          <p:cNvPr id="14" name="Oval 13"/>
          <p:cNvSpPr/>
          <p:nvPr/>
        </p:nvSpPr>
        <p:spPr>
          <a:xfrm>
            <a:off x="6977568"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a:solidFill>
                  <a:schemeClr val="accent2"/>
                </a:solidFill>
              </a:rPr>
              <a:t>4</a:t>
            </a:r>
          </a:p>
        </p:txBody>
      </p:sp>
      <p:sp>
        <p:nvSpPr>
          <p:cNvPr id="8" name="TextBox 7"/>
          <p:cNvSpPr txBox="1"/>
          <p:nvPr/>
        </p:nvSpPr>
        <p:spPr>
          <a:xfrm>
            <a:off x="3799818" y="1961238"/>
            <a:ext cx="1756762" cy="307777"/>
          </a:xfrm>
          <a:prstGeom prst="rect">
            <a:avLst/>
          </a:prstGeom>
          <a:noFill/>
        </p:spPr>
        <p:txBody>
          <a:bodyPr wrap="square" rtlCol="0">
            <a:spAutoFit/>
          </a:bodyPr>
          <a:lstStyle/>
          <a:p>
            <a:pPr algn="ctr"/>
            <a:r>
              <a:rPr lang="en-US" sz="1400" b="1" dirty="0" smtClean="0">
                <a:solidFill>
                  <a:schemeClr val="tx2"/>
                </a:solidFill>
              </a:rPr>
              <a:t>VM Fail</a:t>
            </a:r>
          </a:p>
        </p:txBody>
      </p:sp>
      <p:sp>
        <p:nvSpPr>
          <p:cNvPr id="13" name="Oval 12"/>
          <p:cNvSpPr/>
          <p:nvPr/>
        </p:nvSpPr>
        <p:spPr>
          <a:xfrm>
            <a:off x="4458636"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3</a:t>
            </a:r>
            <a:endParaRPr lang="en-US" dirty="0">
              <a:solidFill>
                <a:schemeClr val="accent2"/>
              </a:solidFill>
            </a:endParaRPr>
          </a:p>
        </p:txBody>
      </p:sp>
      <p:sp>
        <p:nvSpPr>
          <p:cNvPr id="7" name="TextBox 6"/>
          <p:cNvSpPr txBox="1"/>
          <p:nvPr/>
        </p:nvSpPr>
        <p:spPr>
          <a:xfrm>
            <a:off x="2178392" y="1961238"/>
            <a:ext cx="1446698" cy="307777"/>
          </a:xfrm>
          <a:prstGeom prst="rect">
            <a:avLst/>
          </a:prstGeom>
          <a:noFill/>
        </p:spPr>
        <p:txBody>
          <a:bodyPr wrap="square" rtlCol="0">
            <a:spAutoFit/>
          </a:bodyPr>
          <a:lstStyle/>
          <a:p>
            <a:pPr algn="ctr"/>
            <a:r>
              <a:rPr lang="en-US" sz="1400" b="1" dirty="0" smtClean="0">
                <a:solidFill>
                  <a:schemeClr val="tx2"/>
                </a:solidFill>
              </a:rPr>
              <a:t>Process Fail</a:t>
            </a:r>
          </a:p>
        </p:txBody>
      </p:sp>
      <p:sp>
        <p:nvSpPr>
          <p:cNvPr id="12" name="Oval 11"/>
          <p:cNvSpPr/>
          <p:nvPr/>
        </p:nvSpPr>
        <p:spPr>
          <a:xfrm>
            <a:off x="2669225" y="1433042"/>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2</a:t>
            </a:r>
            <a:endParaRPr lang="en-US" dirty="0">
              <a:solidFill>
                <a:schemeClr val="accent2"/>
              </a:solidFill>
            </a:endParaRPr>
          </a:p>
        </p:txBody>
      </p:sp>
      <p:sp>
        <p:nvSpPr>
          <p:cNvPr id="6" name="TextBox 5"/>
          <p:cNvSpPr txBox="1"/>
          <p:nvPr/>
        </p:nvSpPr>
        <p:spPr>
          <a:xfrm>
            <a:off x="471779" y="1961238"/>
            <a:ext cx="1376198" cy="523220"/>
          </a:xfrm>
          <a:prstGeom prst="rect">
            <a:avLst/>
          </a:prstGeom>
          <a:noFill/>
        </p:spPr>
        <p:txBody>
          <a:bodyPr wrap="square" rtlCol="0">
            <a:spAutoFit/>
          </a:bodyPr>
          <a:lstStyle/>
          <a:p>
            <a:pPr algn="ctr"/>
            <a:r>
              <a:rPr lang="en-US" sz="1400" b="1" dirty="0" smtClean="0">
                <a:solidFill>
                  <a:schemeClr val="tx2"/>
                </a:solidFill>
              </a:rPr>
              <a:t>App Instance Fail</a:t>
            </a:r>
          </a:p>
        </p:txBody>
      </p:sp>
      <p:sp>
        <p:nvSpPr>
          <p:cNvPr id="10" name="Oval 9"/>
          <p:cNvSpPr/>
          <p:nvPr/>
        </p:nvSpPr>
        <p:spPr>
          <a:xfrm>
            <a:off x="945788" y="1445727"/>
            <a:ext cx="375971" cy="375971"/>
          </a:xfrm>
          <a:prstGeom prst="ellipse">
            <a:avLst/>
          </a:prstGeom>
          <a:solidFill>
            <a:srgbClr val="C5DED7"/>
          </a:solid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lang="en-US" dirty="0" smtClean="0">
                <a:solidFill>
                  <a:schemeClr val="accent2"/>
                </a:solidFill>
              </a:rPr>
              <a:t>1</a:t>
            </a:r>
            <a:endParaRPr lang="en-US" dirty="0">
              <a:solidFill>
                <a:schemeClr val="accent2"/>
              </a:solidFill>
            </a:endParaRPr>
          </a:p>
        </p:txBody>
      </p:sp>
      <p:sp>
        <p:nvSpPr>
          <p:cNvPr id="43" name="Rectangle 42"/>
          <p:cNvSpPr/>
          <p:nvPr/>
        </p:nvSpPr>
        <p:spPr>
          <a:xfrm>
            <a:off x="2247888" y="2629913"/>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08980" y="3087926"/>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45" name="Rectangle 44"/>
          <p:cNvSpPr/>
          <p:nvPr/>
        </p:nvSpPr>
        <p:spPr>
          <a:xfrm>
            <a:off x="2953576" y="309090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46" name="Rectangle 45"/>
          <p:cNvSpPr/>
          <p:nvPr/>
        </p:nvSpPr>
        <p:spPr>
          <a:xfrm>
            <a:off x="2374635" y="3156874"/>
            <a:ext cx="466888" cy="156955"/>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TextBox 46"/>
          <p:cNvSpPr txBox="1"/>
          <p:nvPr/>
        </p:nvSpPr>
        <p:spPr>
          <a:xfrm>
            <a:off x="2216001" y="2774628"/>
            <a:ext cx="833206" cy="307777"/>
          </a:xfrm>
          <a:prstGeom prst="rect">
            <a:avLst/>
          </a:prstGeom>
          <a:noFill/>
        </p:spPr>
        <p:txBody>
          <a:bodyPr wrap="none" rtlCol="0">
            <a:spAutoFit/>
          </a:bodyPr>
          <a:lstStyle/>
          <a:p>
            <a:r>
              <a:rPr lang="en-US" sz="1400" dirty="0" smtClean="0">
                <a:solidFill>
                  <a:schemeClr val="accent1"/>
                </a:solidFill>
              </a:rPr>
              <a:t>Process</a:t>
            </a:r>
            <a:endParaRPr lang="en-US" sz="1400" dirty="0">
              <a:solidFill>
                <a:schemeClr val="accent1"/>
              </a:solidFill>
            </a:endParaRPr>
          </a:p>
        </p:txBody>
      </p:sp>
      <p:grpSp>
        <p:nvGrpSpPr>
          <p:cNvPr id="50" name="Group 49"/>
          <p:cNvGrpSpPr>
            <a:grpSpLocks noChangeAspect="1"/>
          </p:cNvGrpSpPr>
          <p:nvPr/>
        </p:nvGrpSpPr>
        <p:grpSpPr>
          <a:xfrm>
            <a:off x="2473806" y="3114865"/>
            <a:ext cx="214095" cy="217642"/>
            <a:chOff x="0" y="0"/>
            <a:chExt cx="9144001" cy="5143500"/>
          </a:xfrm>
          <a:effectLst/>
        </p:grpSpPr>
        <p:cxnSp>
          <p:nvCxnSpPr>
            <p:cNvPr id="51" name="Straight Connector 50"/>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3883474" y="2648939"/>
            <a:ext cx="1673105"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3988539" y="3106952"/>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1200" dirty="0" smtClean="0">
                <a:solidFill>
                  <a:schemeClr val="accent3">
                    <a:lumMod val="75000"/>
                  </a:schemeClr>
                </a:solidFill>
              </a:rPr>
              <a:t>VM</a:t>
            </a:r>
            <a:endParaRPr lang="en-US" sz="1200" dirty="0">
              <a:solidFill>
                <a:schemeClr val="accent3">
                  <a:lumMod val="75000"/>
                </a:schemeClr>
              </a:solidFill>
            </a:endParaRPr>
          </a:p>
        </p:txBody>
      </p:sp>
      <p:sp>
        <p:nvSpPr>
          <p:cNvPr id="55" name="Rectangle 54"/>
          <p:cNvSpPr/>
          <p:nvPr/>
        </p:nvSpPr>
        <p:spPr>
          <a:xfrm>
            <a:off x="4514459" y="3109928"/>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grpSp>
        <p:nvGrpSpPr>
          <p:cNvPr id="58" name="Group 57"/>
          <p:cNvGrpSpPr>
            <a:grpSpLocks noChangeAspect="1"/>
          </p:cNvGrpSpPr>
          <p:nvPr/>
        </p:nvGrpSpPr>
        <p:grpSpPr>
          <a:xfrm>
            <a:off x="4439591" y="3231829"/>
            <a:ext cx="548640" cy="545670"/>
            <a:chOff x="0" y="0"/>
            <a:chExt cx="9144001" cy="5143500"/>
          </a:xfrm>
          <a:effectLst/>
        </p:grpSpPr>
        <p:cxnSp>
          <p:nvCxnSpPr>
            <p:cNvPr id="59" name="Straight Connector 5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0" y="0"/>
              <a:ext cx="9144001" cy="5034115"/>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62" name="Rectangle 61"/>
          <p:cNvSpPr/>
          <p:nvPr/>
        </p:nvSpPr>
        <p:spPr>
          <a:xfrm>
            <a:off x="5059055" y="3112904"/>
            <a:ext cx="408433" cy="831293"/>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b"/>
          <a:lstStyle/>
          <a:p>
            <a:pPr lvl="0" algn="ctr"/>
            <a:r>
              <a:rPr lang="en-US" sz="1200" dirty="0">
                <a:solidFill>
                  <a:srgbClr val="1F6FB8">
                    <a:lumMod val="75000"/>
                  </a:srgbClr>
                </a:solidFill>
              </a:rPr>
              <a:t>VM</a:t>
            </a:r>
          </a:p>
        </p:txBody>
      </p:sp>
      <p:sp>
        <p:nvSpPr>
          <p:cNvPr id="64" name="Rectangle 63"/>
          <p:cNvSpPr/>
          <p:nvPr/>
        </p:nvSpPr>
        <p:spPr>
          <a:xfrm>
            <a:off x="5945095" y="264893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034034"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7" name="Rectangle 66"/>
          <p:cNvSpPr/>
          <p:nvPr/>
        </p:nvSpPr>
        <p:spPr>
          <a:xfrm>
            <a:off x="6606486" y="278347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69" name="Rectangle 68"/>
          <p:cNvSpPr/>
          <p:nvPr/>
        </p:nvSpPr>
        <p:spPr>
          <a:xfrm>
            <a:off x="6037026"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0" name="Rectangle 69"/>
          <p:cNvSpPr/>
          <p:nvPr/>
        </p:nvSpPr>
        <p:spPr>
          <a:xfrm>
            <a:off x="6609478" y="340282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nvGrpSpPr>
          <p:cNvPr id="76" name="Group 75"/>
          <p:cNvGrpSpPr/>
          <p:nvPr/>
        </p:nvGrpSpPr>
        <p:grpSpPr>
          <a:xfrm>
            <a:off x="7350455" y="2645963"/>
            <a:ext cx="1252960" cy="1447800"/>
            <a:chOff x="6097495" y="2894729"/>
            <a:chExt cx="1252960" cy="1447800"/>
          </a:xfrm>
        </p:grpSpPr>
        <p:sp>
          <p:nvSpPr>
            <p:cNvPr id="71" name="Rectangle 70"/>
            <p:cNvSpPr/>
            <p:nvPr/>
          </p:nvSpPr>
          <p:spPr>
            <a:xfrm>
              <a:off x="6097495" y="2894729"/>
              <a:ext cx="1252960"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186434"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3" name="Rectangle 72"/>
            <p:cNvSpPr/>
            <p:nvPr/>
          </p:nvSpPr>
          <p:spPr>
            <a:xfrm>
              <a:off x="6758886" y="302926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4" name="Rectangle 73"/>
            <p:cNvSpPr/>
            <p:nvPr/>
          </p:nvSpPr>
          <p:spPr>
            <a:xfrm>
              <a:off x="6189426"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sp>
          <p:nvSpPr>
            <p:cNvPr id="75" name="Rectangle 74"/>
            <p:cNvSpPr/>
            <p:nvPr/>
          </p:nvSpPr>
          <p:spPr>
            <a:xfrm>
              <a:off x="6761878" y="3648615"/>
              <a:ext cx="502920" cy="502920"/>
            </a:xfrm>
            <a:prstGeom prst="rect">
              <a:avLst/>
            </a:prstGeom>
            <a:noFill/>
            <a:ln w="3175" cmpd="sng">
              <a:solidFill>
                <a:srgbClr val="47AB9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1200" dirty="0">
                  <a:solidFill>
                    <a:srgbClr val="1F6FB8">
                      <a:lumMod val="75000"/>
                    </a:srgbClr>
                  </a:solidFill>
                </a:rPr>
                <a:t>VM</a:t>
              </a:r>
            </a:p>
          </p:txBody>
        </p:sp>
      </p:grpSp>
      <p:grpSp>
        <p:nvGrpSpPr>
          <p:cNvPr id="38" name="Group 37"/>
          <p:cNvGrpSpPr/>
          <p:nvPr/>
        </p:nvGrpSpPr>
        <p:grpSpPr>
          <a:xfrm>
            <a:off x="6093085" y="2783475"/>
            <a:ext cx="958082" cy="1120690"/>
            <a:chOff x="0" y="0"/>
            <a:chExt cx="9144001" cy="5143500"/>
          </a:xfrm>
        </p:grpSpPr>
        <p:cxnSp>
          <p:nvCxnSpPr>
            <p:cNvPr id="29" name="Straight Connector 28"/>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flipV="1">
              <a:off x="0" y="0"/>
              <a:ext cx="9144001" cy="5135307"/>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99751" y="2632889"/>
            <a:ext cx="1248226" cy="1447800"/>
          </a:xfrm>
          <a:prstGeom prst="rect">
            <a:avLst/>
          </a:prstGeom>
          <a:solidFill>
            <a:srgbClr val="D4E5E2"/>
          </a:solidFill>
          <a:ln>
            <a:solidFill>
              <a:srgbClr val="AED4C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2786428"/>
            <a:ext cx="367509" cy="358963"/>
          </a:xfrm>
          <a:prstGeom prst="rect">
            <a:avLst/>
          </a:prstGeom>
        </p:spPr>
      </p:pic>
      <p:pic>
        <p:nvPicPr>
          <p:cNvPr id="81" name="Picture 80"/>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1265731" y="2774628"/>
            <a:ext cx="367508" cy="358963"/>
          </a:xfrm>
          <a:prstGeom prst="rect">
            <a:avLst/>
          </a:prstGeom>
        </p:spPr>
      </p:pic>
      <p:cxnSp>
        <p:nvCxnSpPr>
          <p:cNvPr id="15" name="Straight Arrow Connector 14"/>
          <p:cNvCxnSpPr/>
          <p:nvPr/>
        </p:nvCxnSpPr>
        <p:spPr>
          <a:xfrm flipV="1">
            <a:off x="908436" y="3227385"/>
            <a:ext cx="0" cy="292601"/>
          </a:xfrm>
          <a:prstGeom prst="straightConnector1">
            <a:avLst/>
          </a:prstGeom>
          <a:ln w="6350" cmpd="sng">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84" name="Picture 83"/>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738628" y="3612064"/>
            <a:ext cx="367509" cy="358963"/>
          </a:xfrm>
          <a:prstGeom prst="rect">
            <a:avLst/>
          </a:prstGeom>
        </p:spPr>
      </p:pic>
      <p:grpSp>
        <p:nvGrpSpPr>
          <p:cNvPr id="39" name="Group 38"/>
          <p:cNvGrpSpPr>
            <a:grpSpLocks noChangeAspect="1"/>
          </p:cNvGrpSpPr>
          <p:nvPr/>
        </p:nvGrpSpPr>
        <p:grpSpPr>
          <a:xfrm>
            <a:off x="732619" y="2777782"/>
            <a:ext cx="336166" cy="341736"/>
            <a:chOff x="0" y="0"/>
            <a:chExt cx="9144001" cy="5143500"/>
          </a:xfrm>
          <a:effectLst/>
        </p:grpSpPr>
        <p:cxnSp>
          <p:nvCxnSpPr>
            <p:cNvPr id="40" name="Straight Connector 39"/>
            <p:cNvCxnSpPr/>
            <p:nvPr/>
          </p:nvCxnSpPr>
          <p:spPr>
            <a:xfrm flipH="1">
              <a:off x="0" y="0"/>
              <a:ext cx="9144001" cy="5143500"/>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0" y="0"/>
              <a:ext cx="9144001" cy="5034116"/>
            </a:xfrm>
            <a:prstGeom prst="line">
              <a:avLst/>
            </a:prstGeom>
            <a:ln w="9525" cmpd="sng">
              <a:solidFill>
                <a:srgbClr val="D45A5D"/>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063319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p:cNvSpPr>
            <a:spLocks noGrp="1"/>
          </p:cNvSpPr>
          <p:nvPr>
            <p:ph type="sldNum" sz="quarter" idx="12"/>
          </p:nvPr>
        </p:nvSpPr>
        <p:spPr/>
        <p:txBody>
          <a:bodyPr/>
          <a:lstStyle/>
          <a:p>
            <a:fld id="{ADA07C09-8A41-3B46-A636-3955072BBB4F}" type="slidenum">
              <a:rPr lang="en-US" smtClean="0"/>
              <a:pPr/>
              <a:t>24</a:t>
            </a:fld>
            <a:endParaRPr lang="en-US"/>
          </a:p>
        </p:txBody>
      </p:sp>
      <p:sp>
        <p:nvSpPr>
          <p:cNvPr id="7" name="Rectangle 6"/>
          <p:cNvSpPr/>
          <p:nvPr/>
        </p:nvSpPr>
        <p:spPr>
          <a:xfrm>
            <a:off x="1218866" y="151651"/>
            <a:ext cx="6824227" cy="2737974"/>
          </a:xfrm>
          <a:prstGeom prst="rect">
            <a:avLst/>
          </a:prstGeom>
          <a:solidFill>
            <a:schemeClr val="bg1">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8" name="Picture 67"/>
          <p:cNvPicPr>
            <a:picLocks noChangeAspect="1"/>
          </p:cNvPicPr>
          <p:nvPr/>
        </p:nvPicPr>
        <p:blipFill>
          <a:blip r:embed="rId3"/>
          <a:stretch>
            <a:fillRect/>
          </a:stretch>
        </p:blipFill>
        <p:spPr>
          <a:xfrm>
            <a:off x="240966" y="217325"/>
            <a:ext cx="977900" cy="4305300"/>
          </a:xfrm>
          <a:prstGeom prst="rect">
            <a:avLst/>
          </a:prstGeom>
        </p:spPr>
      </p:pic>
      <p:grpSp>
        <p:nvGrpSpPr>
          <p:cNvPr id="70" name="Group 69"/>
          <p:cNvGrpSpPr/>
          <p:nvPr/>
        </p:nvGrpSpPr>
        <p:grpSpPr>
          <a:xfrm>
            <a:off x="4656320" y="277798"/>
            <a:ext cx="3198195" cy="2494038"/>
            <a:chOff x="4656320" y="277798"/>
            <a:chExt cx="3198195" cy="2494038"/>
          </a:xfrm>
        </p:grpSpPr>
        <p:pic>
          <p:nvPicPr>
            <p:cNvPr id="71" name="Picture 70"/>
            <p:cNvPicPr>
              <a:picLocks noChangeAspect="1"/>
            </p:cNvPicPr>
            <p:nvPr/>
          </p:nvPicPr>
          <p:blipFill>
            <a:blip r:embed="rId4"/>
            <a:stretch>
              <a:fillRect/>
            </a:stretch>
          </p:blipFill>
          <p:spPr>
            <a:xfrm>
              <a:off x="4656320" y="574736"/>
              <a:ext cx="3187700" cy="2197100"/>
            </a:xfrm>
            <a:prstGeom prst="rect">
              <a:avLst/>
            </a:prstGeom>
          </p:spPr>
        </p:pic>
        <p:sp>
          <p:nvSpPr>
            <p:cNvPr id="72" name="TextBox 71"/>
            <p:cNvSpPr txBox="1"/>
            <p:nvPr/>
          </p:nvSpPr>
          <p:spPr>
            <a:xfrm>
              <a:off x="4778413" y="779743"/>
              <a:ext cx="1420105" cy="461665"/>
            </a:xfrm>
            <a:prstGeom prst="rect">
              <a:avLst/>
            </a:prstGeom>
            <a:noFill/>
          </p:spPr>
          <p:txBody>
            <a:bodyPr wrap="none" rtlCol="0">
              <a:spAutoFit/>
            </a:bodyPr>
            <a:lstStyle/>
            <a:p>
              <a:r>
                <a:rPr lang="en-US" sz="1200" b="1" dirty="0">
                  <a:solidFill>
                    <a:srgbClr val="008774"/>
                  </a:solidFill>
                </a:rPr>
                <a:t>App Deployment</a:t>
              </a:r>
            </a:p>
            <a:p>
              <a:r>
                <a:rPr lang="en-US" sz="1200" b="1" dirty="0">
                  <a:solidFill>
                    <a:srgbClr val="008774"/>
                  </a:solidFill>
                </a:rPr>
                <a:t>&amp; Management</a:t>
              </a:r>
            </a:p>
          </p:txBody>
        </p:sp>
        <p:sp>
          <p:nvSpPr>
            <p:cNvPr id="75" name="TextBox 74"/>
            <p:cNvSpPr txBox="1"/>
            <p:nvPr/>
          </p:nvSpPr>
          <p:spPr>
            <a:xfrm>
              <a:off x="4778413" y="1510992"/>
              <a:ext cx="1004276" cy="276999"/>
            </a:xfrm>
            <a:prstGeom prst="rect">
              <a:avLst/>
            </a:prstGeom>
            <a:noFill/>
          </p:spPr>
          <p:txBody>
            <a:bodyPr wrap="none" rtlCol="0">
              <a:spAutoFit/>
            </a:bodyPr>
            <a:lstStyle/>
            <a:p>
              <a:r>
                <a:rPr lang="en-US" sz="1200" b="1" dirty="0" smtClean="0">
                  <a:solidFill>
                    <a:srgbClr val="008774"/>
                  </a:solidFill>
                </a:rPr>
                <a:t>Availability</a:t>
              </a:r>
              <a:endParaRPr lang="en-US" sz="1200" b="1" dirty="0">
                <a:solidFill>
                  <a:srgbClr val="008774"/>
                </a:solidFill>
              </a:endParaRPr>
            </a:p>
          </p:txBody>
        </p:sp>
        <p:sp>
          <p:nvSpPr>
            <p:cNvPr id="76" name="TextBox 75"/>
            <p:cNvSpPr txBox="1"/>
            <p:nvPr/>
          </p:nvSpPr>
          <p:spPr>
            <a:xfrm>
              <a:off x="4778413" y="2147737"/>
              <a:ext cx="1283274" cy="461665"/>
            </a:xfrm>
            <a:prstGeom prst="rect">
              <a:avLst/>
            </a:prstGeom>
            <a:noFill/>
          </p:spPr>
          <p:txBody>
            <a:bodyPr wrap="none" rtlCol="0">
              <a:spAutoFit/>
            </a:bodyPr>
            <a:lstStyle/>
            <a:p>
              <a:r>
                <a:rPr lang="en-US" sz="1200" b="1" dirty="0">
                  <a:solidFill>
                    <a:srgbClr val="008774"/>
                  </a:solidFill>
                </a:rPr>
                <a:t>Visibility &amp;</a:t>
              </a:r>
            </a:p>
            <a:p>
              <a:r>
                <a:rPr lang="en-US" sz="1200" b="1" dirty="0">
                  <a:solidFill>
                    <a:srgbClr val="008774"/>
                  </a:solidFill>
                </a:rPr>
                <a:t>Administration</a:t>
              </a:r>
            </a:p>
          </p:txBody>
        </p:sp>
        <p:sp>
          <p:nvSpPr>
            <p:cNvPr id="78" name="TextBox 77"/>
            <p:cNvSpPr txBox="1"/>
            <p:nvPr/>
          </p:nvSpPr>
          <p:spPr>
            <a:xfrm>
              <a:off x="6791949" y="806647"/>
              <a:ext cx="943062" cy="400110"/>
            </a:xfrm>
            <a:prstGeom prst="rect">
              <a:avLst/>
            </a:prstGeom>
            <a:noFill/>
          </p:spPr>
          <p:txBody>
            <a:bodyPr wrap="square" rtlCol="0">
              <a:spAutoFit/>
            </a:bodyPr>
            <a:lstStyle/>
            <a:p>
              <a:r>
                <a:rPr lang="en-US" sz="1000" b="1" dirty="0">
                  <a:solidFill>
                    <a:schemeClr val="bg2">
                      <a:lumMod val="75000"/>
                    </a:schemeClr>
                  </a:solidFill>
                </a:rPr>
                <a:t>CI/CD Tools,</a:t>
              </a:r>
            </a:p>
            <a:p>
              <a:r>
                <a:rPr lang="en-US" sz="1000" b="1" dirty="0">
                  <a:solidFill>
                    <a:schemeClr val="bg2">
                      <a:lumMod val="75000"/>
                    </a:schemeClr>
                  </a:solidFill>
                </a:rPr>
                <a:t>ID, Security</a:t>
              </a:r>
            </a:p>
          </p:txBody>
        </p:sp>
        <p:sp>
          <p:nvSpPr>
            <p:cNvPr id="79" name="TextBox 78"/>
            <p:cNvSpPr txBox="1"/>
            <p:nvPr/>
          </p:nvSpPr>
          <p:spPr>
            <a:xfrm>
              <a:off x="6791949" y="1356042"/>
              <a:ext cx="908019" cy="553998"/>
            </a:xfrm>
            <a:prstGeom prst="rect">
              <a:avLst/>
            </a:prstGeom>
            <a:noFill/>
          </p:spPr>
          <p:txBody>
            <a:bodyPr wrap="square" rtlCol="0">
              <a:spAutoFit/>
            </a:bodyPr>
            <a:lstStyle/>
            <a:p>
              <a:r>
                <a:rPr lang="en-US" sz="1000" b="1" dirty="0">
                  <a:solidFill>
                    <a:schemeClr val="bg2">
                      <a:lumMod val="75000"/>
                    </a:schemeClr>
                  </a:solidFill>
                </a:rPr>
                <a:t>Health, </a:t>
              </a:r>
              <a:r>
                <a:rPr lang="en-US" sz="1000" b="1" dirty="0" smtClean="0">
                  <a:solidFill>
                    <a:schemeClr val="bg2">
                      <a:lumMod val="75000"/>
                    </a:schemeClr>
                  </a:solidFill>
                </a:rPr>
                <a:t>Metrics,</a:t>
              </a:r>
              <a:endParaRPr lang="en-US" sz="1000" b="1" dirty="0">
                <a:solidFill>
                  <a:schemeClr val="bg2">
                    <a:lumMod val="75000"/>
                  </a:schemeClr>
                </a:solidFill>
              </a:endParaRPr>
            </a:p>
            <a:p>
              <a:r>
                <a:rPr lang="en-US" sz="1000" b="1" dirty="0">
                  <a:solidFill>
                    <a:schemeClr val="bg2">
                      <a:lumMod val="75000"/>
                    </a:schemeClr>
                  </a:solidFill>
                </a:rPr>
                <a:t>Patching</a:t>
              </a:r>
            </a:p>
          </p:txBody>
        </p:sp>
        <p:sp>
          <p:nvSpPr>
            <p:cNvPr id="80" name="TextBox 79"/>
            <p:cNvSpPr txBox="1"/>
            <p:nvPr/>
          </p:nvSpPr>
          <p:spPr>
            <a:xfrm>
              <a:off x="6791949" y="2061679"/>
              <a:ext cx="1062566" cy="553998"/>
            </a:xfrm>
            <a:prstGeom prst="rect">
              <a:avLst/>
            </a:prstGeom>
            <a:noFill/>
          </p:spPr>
          <p:txBody>
            <a:bodyPr wrap="square" rtlCol="0">
              <a:spAutoFit/>
            </a:bodyPr>
            <a:lstStyle/>
            <a:p>
              <a:r>
                <a:rPr lang="en-US" sz="1000" b="1" dirty="0">
                  <a:solidFill>
                    <a:schemeClr val="bg2">
                      <a:lumMod val="75000"/>
                    </a:schemeClr>
                  </a:solidFill>
                </a:rPr>
                <a:t>Apps &amp; Platform</a:t>
              </a:r>
            </a:p>
            <a:p>
              <a:r>
                <a:rPr lang="en-US" sz="1000" b="1" dirty="0">
                  <a:solidFill>
                    <a:schemeClr val="bg2">
                      <a:lumMod val="75000"/>
                    </a:schemeClr>
                  </a:solidFill>
                </a:rPr>
                <a:t>Dashboards</a:t>
              </a:r>
            </a:p>
          </p:txBody>
        </p:sp>
        <p:pic>
          <p:nvPicPr>
            <p:cNvPr id="81" name="Picture 80"/>
            <p:cNvPicPr>
              <a:picLocks noChangeAspect="1"/>
            </p:cNvPicPr>
            <p:nvPr/>
          </p:nvPicPr>
          <p:blipFill>
            <a:blip r:embed="rId5"/>
            <a:stretch>
              <a:fillRect/>
            </a:stretch>
          </p:blipFill>
          <p:spPr>
            <a:xfrm>
              <a:off x="6211960" y="2153433"/>
              <a:ext cx="546100" cy="393700"/>
            </a:xfrm>
            <a:prstGeom prst="rect">
              <a:avLst/>
            </a:prstGeom>
          </p:spPr>
        </p:pic>
        <p:pic>
          <p:nvPicPr>
            <p:cNvPr id="82" name="Picture 81"/>
            <p:cNvPicPr>
              <a:picLocks noChangeAspect="1"/>
            </p:cNvPicPr>
            <p:nvPr/>
          </p:nvPicPr>
          <p:blipFill>
            <a:blip r:embed="rId6"/>
            <a:stretch>
              <a:fillRect/>
            </a:stretch>
          </p:blipFill>
          <p:spPr>
            <a:xfrm>
              <a:off x="6211960" y="1451684"/>
              <a:ext cx="546100" cy="393700"/>
            </a:xfrm>
            <a:prstGeom prst="rect">
              <a:avLst/>
            </a:prstGeom>
          </p:spPr>
        </p:pic>
        <p:pic>
          <p:nvPicPr>
            <p:cNvPr id="83" name="Picture 82"/>
            <p:cNvPicPr>
              <a:picLocks noChangeAspect="1"/>
            </p:cNvPicPr>
            <p:nvPr/>
          </p:nvPicPr>
          <p:blipFill>
            <a:blip r:embed="rId7"/>
            <a:stretch>
              <a:fillRect/>
            </a:stretch>
          </p:blipFill>
          <p:spPr>
            <a:xfrm>
              <a:off x="6211960" y="782322"/>
              <a:ext cx="546100" cy="393700"/>
            </a:xfrm>
            <a:prstGeom prst="rect">
              <a:avLst/>
            </a:prstGeom>
          </p:spPr>
        </p:pic>
        <p:sp>
          <p:nvSpPr>
            <p:cNvPr id="84" name="TextBox 83"/>
            <p:cNvSpPr txBox="1"/>
            <p:nvPr/>
          </p:nvSpPr>
          <p:spPr>
            <a:xfrm>
              <a:off x="5599218" y="277798"/>
              <a:ext cx="1182235" cy="276999"/>
            </a:xfrm>
            <a:prstGeom prst="rect">
              <a:avLst/>
            </a:prstGeom>
            <a:noFill/>
          </p:spPr>
          <p:txBody>
            <a:bodyPr wrap="none" rtlCol="0">
              <a:spAutoFit/>
            </a:bodyPr>
            <a:lstStyle/>
            <a:p>
              <a:r>
                <a:rPr lang="en-US" sz="1200" dirty="0" smtClean="0">
                  <a:solidFill>
                    <a:schemeClr val="tx2"/>
                  </a:solidFill>
                </a:rPr>
                <a:t>OPERATIONS</a:t>
              </a:r>
              <a:endParaRPr lang="en-US" sz="1200" dirty="0">
                <a:solidFill>
                  <a:schemeClr val="tx2"/>
                </a:solidFill>
              </a:endParaRPr>
            </a:p>
          </p:txBody>
        </p:sp>
      </p:grpSp>
      <p:grpSp>
        <p:nvGrpSpPr>
          <p:cNvPr id="86" name="Group 85"/>
          <p:cNvGrpSpPr/>
          <p:nvPr/>
        </p:nvGrpSpPr>
        <p:grpSpPr>
          <a:xfrm>
            <a:off x="1265420" y="553742"/>
            <a:ext cx="3187700" cy="2197100"/>
            <a:chOff x="1265420" y="574736"/>
            <a:chExt cx="3187700" cy="2197100"/>
          </a:xfrm>
        </p:grpSpPr>
        <p:pic>
          <p:nvPicPr>
            <p:cNvPr id="87" name="Picture 86"/>
            <p:cNvPicPr>
              <a:picLocks noChangeAspect="1"/>
            </p:cNvPicPr>
            <p:nvPr/>
          </p:nvPicPr>
          <p:blipFill>
            <a:blip r:embed="rId4"/>
            <a:stretch>
              <a:fillRect/>
            </a:stretch>
          </p:blipFill>
          <p:spPr>
            <a:xfrm>
              <a:off x="1265420" y="574736"/>
              <a:ext cx="3187700" cy="2197100"/>
            </a:xfrm>
            <a:prstGeom prst="rect">
              <a:avLst/>
            </a:prstGeom>
          </p:spPr>
        </p:pic>
        <p:sp>
          <p:nvSpPr>
            <p:cNvPr id="88" name="TextBox 87"/>
            <p:cNvSpPr txBox="1"/>
            <p:nvPr/>
          </p:nvSpPr>
          <p:spPr>
            <a:xfrm>
              <a:off x="1400306" y="737755"/>
              <a:ext cx="997013" cy="461665"/>
            </a:xfrm>
            <a:prstGeom prst="rect">
              <a:avLst/>
            </a:prstGeom>
            <a:noFill/>
          </p:spPr>
          <p:txBody>
            <a:bodyPr wrap="none" rtlCol="0">
              <a:spAutoFit/>
            </a:bodyPr>
            <a:lstStyle/>
            <a:p>
              <a:r>
                <a:rPr lang="en-US" sz="1200" b="1" dirty="0" smtClean="0">
                  <a:solidFill>
                    <a:srgbClr val="008774"/>
                  </a:solidFill>
                </a:rPr>
                <a:t>Multiple</a:t>
              </a:r>
            </a:p>
            <a:p>
              <a:r>
                <a:rPr lang="en-US" sz="1200" b="1" dirty="0" smtClean="0">
                  <a:solidFill>
                    <a:srgbClr val="008774"/>
                  </a:solidFill>
                </a:rPr>
                <a:t>Languages</a:t>
              </a:r>
              <a:endParaRPr lang="en-US" sz="1200" b="1" dirty="0">
                <a:solidFill>
                  <a:srgbClr val="008774"/>
                </a:solidFill>
              </a:endParaRPr>
            </a:p>
          </p:txBody>
        </p:sp>
        <p:sp>
          <p:nvSpPr>
            <p:cNvPr id="89" name="TextBox 88"/>
            <p:cNvSpPr txBox="1"/>
            <p:nvPr/>
          </p:nvSpPr>
          <p:spPr>
            <a:xfrm>
              <a:off x="1400306" y="1441939"/>
              <a:ext cx="1211239" cy="461665"/>
            </a:xfrm>
            <a:prstGeom prst="rect">
              <a:avLst/>
            </a:prstGeom>
            <a:noFill/>
          </p:spPr>
          <p:txBody>
            <a:bodyPr wrap="none" rtlCol="0">
              <a:spAutoFit/>
            </a:bodyPr>
            <a:lstStyle/>
            <a:p>
              <a:r>
                <a:rPr lang="en-US" sz="1200" b="1" dirty="0" err="1" smtClean="0">
                  <a:solidFill>
                    <a:srgbClr val="008774"/>
                  </a:solidFill>
                </a:rPr>
                <a:t>Microservices</a:t>
              </a:r>
              <a:endParaRPr lang="en-US" sz="1200" b="1" dirty="0" smtClean="0">
                <a:solidFill>
                  <a:srgbClr val="008774"/>
                </a:solidFill>
              </a:endParaRPr>
            </a:p>
            <a:p>
              <a:r>
                <a:rPr lang="en-US" sz="1200" b="1" dirty="0" smtClean="0">
                  <a:solidFill>
                    <a:srgbClr val="008774"/>
                  </a:solidFill>
                </a:rPr>
                <a:t>Support</a:t>
              </a:r>
              <a:endParaRPr lang="en-US" sz="1200" b="1" dirty="0">
                <a:solidFill>
                  <a:srgbClr val="008774"/>
                </a:solidFill>
              </a:endParaRPr>
            </a:p>
          </p:txBody>
        </p:sp>
        <p:sp>
          <p:nvSpPr>
            <p:cNvPr id="90" name="TextBox 89"/>
            <p:cNvSpPr txBox="1"/>
            <p:nvPr/>
          </p:nvSpPr>
          <p:spPr>
            <a:xfrm>
              <a:off x="1400306" y="2116246"/>
              <a:ext cx="1074257" cy="461665"/>
            </a:xfrm>
            <a:prstGeom prst="rect">
              <a:avLst/>
            </a:prstGeom>
            <a:noFill/>
          </p:spPr>
          <p:txBody>
            <a:bodyPr wrap="none" rtlCol="0">
              <a:spAutoFit/>
            </a:bodyPr>
            <a:lstStyle/>
            <a:p>
              <a:r>
                <a:rPr lang="en-US" sz="1200" b="1" dirty="0">
                  <a:solidFill>
                    <a:srgbClr val="008774"/>
                  </a:solidFill>
                </a:rPr>
                <a:t>Services</a:t>
              </a:r>
            </a:p>
            <a:p>
              <a:r>
                <a:rPr lang="en-US" sz="1200" b="1" dirty="0">
                  <a:solidFill>
                    <a:srgbClr val="008774"/>
                  </a:solidFill>
                </a:rPr>
                <a:t>Marketplace</a:t>
              </a:r>
            </a:p>
          </p:txBody>
        </p:sp>
        <p:pic>
          <p:nvPicPr>
            <p:cNvPr id="91" name="Picture 90"/>
            <p:cNvPicPr>
              <a:picLocks noChangeAspect="1"/>
            </p:cNvPicPr>
            <p:nvPr/>
          </p:nvPicPr>
          <p:blipFill>
            <a:blip r:embed="rId8"/>
            <a:stretch>
              <a:fillRect/>
            </a:stretch>
          </p:blipFill>
          <p:spPr>
            <a:xfrm>
              <a:off x="3480758" y="1469415"/>
              <a:ext cx="642620" cy="433070"/>
            </a:xfrm>
            <a:prstGeom prst="rect">
              <a:avLst/>
            </a:prstGeom>
          </p:spPr>
        </p:pic>
        <p:pic>
          <p:nvPicPr>
            <p:cNvPr id="92" name="Picture 91"/>
            <p:cNvPicPr>
              <a:picLocks noChangeAspect="1"/>
            </p:cNvPicPr>
            <p:nvPr/>
          </p:nvPicPr>
          <p:blipFill>
            <a:blip r:embed="rId9"/>
            <a:stretch>
              <a:fillRect/>
            </a:stretch>
          </p:blipFill>
          <p:spPr>
            <a:xfrm>
              <a:off x="2746827" y="1453012"/>
              <a:ext cx="586740" cy="447040"/>
            </a:xfrm>
            <a:prstGeom prst="rect">
              <a:avLst/>
            </a:prstGeom>
          </p:spPr>
        </p:pic>
        <p:pic>
          <p:nvPicPr>
            <p:cNvPr id="93" name="Picture 92" descr="Java_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7514" y="693749"/>
              <a:ext cx="519158" cy="519158"/>
            </a:xfrm>
            <a:prstGeom prst="rect">
              <a:avLst/>
            </a:prstGeom>
          </p:spPr>
        </p:pic>
        <p:pic>
          <p:nvPicPr>
            <p:cNvPr id="94" name="Picture 93" descr="microsoft_.net_.gi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5171" y="787547"/>
              <a:ext cx="377555" cy="377555"/>
            </a:xfrm>
            <a:prstGeom prst="rect">
              <a:avLst/>
            </a:prstGeom>
          </p:spPr>
        </p:pic>
        <p:pic>
          <p:nvPicPr>
            <p:cNvPr id="95" name="Picture 94" descr="nodej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6422" y="797849"/>
              <a:ext cx="389441" cy="389441"/>
            </a:xfrm>
            <a:prstGeom prst="rect">
              <a:avLst/>
            </a:prstGeom>
          </p:spPr>
        </p:pic>
        <p:pic>
          <p:nvPicPr>
            <p:cNvPr id="96" name="Picture 95"/>
            <p:cNvPicPr>
              <a:picLocks noChangeAspect="1"/>
            </p:cNvPicPr>
            <p:nvPr/>
          </p:nvPicPr>
          <p:blipFill>
            <a:blip r:embed="rId13"/>
            <a:stretch>
              <a:fillRect/>
            </a:stretch>
          </p:blipFill>
          <p:spPr>
            <a:xfrm>
              <a:off x="4020470" y="967687"/>
              <a:ext cx="190500" cy="50800"/>
            </a:xfrm>
            <a:prstGeom prst="rect">
              <a:avLst/>
            </a:prstGeom>
          </p:spPr>
        </p:pic>
        <p:sp>
          <p:nvSpPr>
            <p:cNvPr id="97" name="Oval 96"/>
            <p:cNvSpPr>
              <a:spLocks noChangeAspect="1"/>
            </p:cNvSpPr>
            <p:nvPr/>
          </p:nvSpPr>
          <p:spPr>
            <a:xfrm>
              <a:off x="2481824" y="2137519"/>
              <a:ext cx="425786" cy="425786"/>
            </a:xfrm>
            <a:prstGeom prst="ellipse">
              <a:avLst/>
            </a:prstGeom>
            <a:solidFill>
              <a:srgbClr val="D3EAE6"/>
            </a:solidFill>
            <a:ln w="12700" cmpd="sng">
              <a:solidFill>
                <a:srgbClr val="58C6B8"/>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accent1"/>
                  </a:solidFill>
                </a:rPr>
                <a:t>Native</a:t>
              </a:r>
              <a:endParaRPr lang="en-US" sz="700" b="1" dirty="0">
                <a:solidFill>
                  <a:schemeClr val="accent1"/>
                </a:solidFill>
              </a:endParaRPr>
            </a:p>
          </p:txBody>
        </p:sp>
        <p:sp>
          <p:nvSpPr>
            <p:cNvPr id="98" name="Oval 97"/>
            <p:cNvSpPr>
              <a:spLocks noChangeAspect="1"/>
            </p:cNvSpPr>
            <p:nvPr/>
          </p:nvSpPr>
          <p:spPr>
            <a:xfrm>
              <a:off x="3067369" y="2127022"/>
              <a:ext cx="425786" cy="425786"/>
            </a:xfrm>
            <a:prstGeom prst="ellipse">
              <a:avLst/>
            </a:prstGeom>
            <a:solidFill>
              <a:schemeClr val="bg2">
                <a:lumMod val="40000"/>
                <a:lumOff val="60000"/>
              </a:schemeClr>
            </a:solidFill>
            <a:ln w="12700" cmpd="sng">
              <a:solidFill>
                <a:schemeClr val="bg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a:r>
                <a:rPr lang="en-US" sz="700" b="1" dirty="0" smtClean="0">
                  <a:solidFill>
                    <a:schemeClr val="tx2">
                      <a:lumMod val="60000"/>
                      <a:lumOff val="40000"/>
                    </a:schemeClr>
                  </a:solidFill>
                </a:rPr>
                <a:t>User</a:t>
              </a:r>
              <a:br>
                <a:rPr lang="en-US" sz="700" b="1" dirty="0" smtClean="0">
                  <a:solidFill>
                    <a:schemeClr val="tx2">
                      <a:lumMod val="60000"/>
                      <a:lumOff val="40000"/>
                    </a:schemeClr>
                  </a:solidFill>
                </a:rPr>
              </a:br>
              <a:r>
                <a:rPr lang="en-US" sz="700" b="1" dirty="0" smtClean="0">
                  <a:solidFill>
                    <a:schemeClr val="tx2">
                      <a:lumMod val="60000"/>
                      <a:lumOff val="40000"/>
                    </a:schemeClr>
                  </a:solidFill>
                </a:rPr>
                <a:t>Provided</a:t>
              </a:r>
              <a:endParaRPr lang="en-US" sz="700" b="1" dirty="0">
                <a:solidFill>
                  <a:schemeClr val="tx2">
                    <a:lumMod val="60000"/>
                    <a:lumOff val="40000"/>
                  </a:schemeClr>
                </a:solidFill>
              </a:endParaRPr>
            </a:p>
          </p:txBody>
        </p:sp>
        <p:sp>
          <p:nvSpPr>
            <p:cNvPr id="99" name="Oval 98"/>
            <p:cNvSpPr>
              <a:spLocks noChangeAspect="1"/>
            </p:cNvSpPr>
            <p:nvPr/>
          </p:nvSpPr>
          <p:spPr>
            <a:xfrm>
              <a:off x="3654341" y="2137519"/>
              <a:ext cx="425786" cy="425786"/>
            </a:xfrm>
            <a:prstGeom prst="ellipse">
              <a:avLst/>
            </a:prstGeom>
            <a:solidFill>
              <a:srgbClr val="D9D9E5"/>
            </a:solidFill>
            <a:ln w="12700" cmpd="sng">
              <a:solidFill>
                <a:srgbClr val="8893B4"/>
              </a:solidFill>
            </a:ln>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algn="ctr"/>
              <a:r>
                <a:rPr lang="en-US" sz="700" b="1" dirty="0" smtClean="0">
                  <a:solidFill>
                    <a:schemeClr val="tx1">
                      <a:lumMod val="50000"/>
                      <a:lumOff val="50000"/>
                    </a:schemeClr>
                  </a:solidFill>
                </a:rPr>
                <a:t>Partner</a:t>
              </a:r>
              <a:endParaRPr lang="en-US" sz="700" b="1" dirty="0">
                <a:solidFill>
                  <a:schemeClr val="tx1">
                    <a:lumMod val="50000"/>
                    <a:lumOff val="50000"/>
                  </a:schemeClr>
                </a:solidFill>
              </a:endParaRPr>
            </a:p>
          </p:txBody>
        </p:sp>
      </p:grpSp>
      <p:sp>
        <p:nvSpPr>
          <p:cNvPr id="111" name="TextBox 110"/>
          <p:cNvSpPr txBox="1"/>
          <p:nvPr/>
        </p:nvSpPr>
        <p:spPr>
          <a:xfrm>
            <a:off x="2208782" y="256804"/>
            <a:ext cx="1356035" cy="276999"/>
          </a:xfrm>
          <a:prstGeom prst="rect">
            <a:avLst/>
          </a:prstGeom>
          <a:noFill/>
        </p:spPr>
        <p:txBody>
          <a:bodyPr wrap="none" rtlCol="0">
            <a:spAutoFit/>
          </a:bodyPr>
          <a:lstStyle/>
          <a:p>
            <a:r>
              <a:rPr lang="en-US" sz="1200" dirty="0" smtClean="0">
                <a:solidFill>
                  <a:schemeClr val="tx2"/>
                </a:solidFill>
              </a:rPr>
              <a:t>DEVELOPMENT</a:t>
            </a:r>
            <a:endParaRPr lang="en-US" sz="1200" dirty="0">
              <a:solidFill>
                <a:schemeClr val="tx2"/>
              </a:solidFill>
            </a:endParaRPr>
          </a:p>
        </p:txBody>
      </p:sp>
      <p:sp>
        <p:nvSpPr>
          <p:cNvPr id="85" name="Rectangle 84"/>
          <p:cNvSpPr/>
          <p:nvPr/>
        </p:nvSpPr>
        <p:spPr>
          <a:xfrm>
            <a:off x="1218866" y="217325"/>
            <a:ext cx="7255498" cy="4656839"/>
          </a:xfrm>
          <a:prstGeom prst="rect">
            <a:avLst/>
          </a:prstGeom>
          <a:solidFill>
            <a:schemeClr val="lt1">
              <a:alpha val="83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p:cNvGrpSpPr/>
          <p:nvPr/>
        </p:nvGrpSpPr>
        <p:grpSpPr>
          <a:xfrm>
            <a:off x="1265420" y="3046398"/>
            <a:ext cx="6578600" cy="1827766"/>
            <a:chOff x="1265420" y="3046398"/>
            <a:chExt cx="6578600" cy="1827766"/>
          </a:xfrm>
        </p:grpSpPr>
        <p:grpSp>
          <p:nvGrpSpPr>
            <p:cNvPr id="43" name="Group 42"/>
            <p:cNvGrpSpPr/>
            <p:nvPr/>
          </p:nvGrpSpPr>
          <p:grpSpPr>
            <a:xfrm>
              <a:off x="1265420" y="3046398"/>
              <a:ext cx="6578600" cy="1422400"/>
              <a:chOff x="1265420" y="3046398"/>
              <a:chExt cx="6578600" cy="1422400"/>
            </a:xfrm>
          </p:grpSpPr>
          <p:pic>
            <p:nvPicPr>
              <p:cNvPr id="44" name="Picture 43"/>
              <p:cNvPicPr>
                <a:picLocks noChangeAspect="1"/>
              </p:cNvPicPr>
              <p:nvPr/>
            </p:nvPicPr>
            <p:blipFill>
              <a:blip r:embed="rId14"/>
              <a:stretch>
                <a:fillRect/>
              </a:stretch>
            </p:blipFill>
            <p:spPr>
              <a:xfrm>
                <a:off x="1265420" y="3046398"/>
                <a:ext cx="6578600" cy="1422400"/>
              </a:xfrm>
              <a:prstGeom prst="rect">
                <a:avLst/>
              </a:prstGeom>
            </p:spPr>
          </p:pic>
          <p:pic>
            <p:nvPicPr>
              <p:cNvPr id="57" name="Picture 56" descr="imgres.jp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70075" y="3247107"/>
                <a:ext cx="294086" cy="348334"/>
              </a:xfrm>
              <a:prstGeom prst="rect">
                <a:avLst/>
              </a:prstGeom>
            </p:spPr>
          </p:pic>
          <p:sp>
            <p:nvSpPr>
              <p:cNvPr id="62" name="TextBox 61"/>
              <p:cNvSpPr txBox="1"/>
              <p:nvPr/>
            </p:nvSpPr>
            <p:spPr>
              <a:xfrm>
                <a:off x="1426305" y="3159415"/>
                <a:ext cx="911427" cy="461665"/>
              </a:xfrm>
              <a:prstGeom prst="rect">
                <a:avLst/>
              </a:prstGeom>
              <a:noFill/>
            </p:spPr>
            <p:txBody>
              <a:bodyPr wrap="none" rtlCol="0">
                <a:spAutoFit/>
              </a:bodyPr>
              <a:lstStyle/>
              <a:p>
                <a:r>
                  <a:rPr lang="en-US" sz="1200" b="1" dirty="0">
                    <a:solidFill>
                      <a:srgbClr val="008774"/>
                    </a:solidFill>
                  </a:rPr>
                  <a:t>Operating </a:t>
                </a:r>
              </a:p>
              <a:p>
                <a:r>
                  <a:rPr lang="en-US" sz="1200" b="1" dirty="0">
                    <a:solidFill>
                      <a:srgbClr val="008774"/>
                    </a:solidFill>
                  </a:rPr>
                  <a:t>System</a:t>
                </a:r>
              </a:p>
            </p:txBody>
          </p:sp>
          <p:sp>
            <p:nvSpPr>
              <p:cNvPr id="63" name="TextBox 62"/>
              <p:cNvSpPr txBox="1"/>
              <p:nvPr/>
            </p:nvSpPr>
            <p:spPr>
              <a:xfrm>
                <a:off x="3564817" y="3916735"/>
                <a:ext cx="1035710" cy="307777"/>
              </a:xfrm>
              <a:prstGeom prst="rect">
                <a:avLst/>
              </a:prstGeom>
              <a:noFill/>
            </p:spPr>
            <p:txBody>
              <a:bodyPr wrap="none" rtlCol="0">
                <a:spAutoFit/>
              </a:bodyPr>
              <a:lstStyle/>
              <a:p>
                <a:r>
                  <a:rPr lang="en-US" sz="1400" b="1" dirty="0" smtClean="0">
                    <a:solidFill>
                      <a:srgbClr val="008774"/>
                    </a:solidFill>
                  </a:rPr>
                  <a:t>Cloud API</a:t>
                </a:r>
                <a:endParaRPr lang="en-US" sz="1400" b="1" dirty="0">
                  <a:solidFill>
                    <a:srgbClr val="008774"/>
                  </a:solidFill>
                </a:endParaRPr>
              </a:p>
            </p:txBody>
          </p:sp>
          <p:sp>
            <p:nvSpPr>
              <p:cNvPr id="64" name="TextBox 63"/>
              <p:cNvSpPr txBox="1"/>
              <p:nvPr/>
            </p:nvSpPr>
            <p:spPr>
              <a:xfrm>
                <a:off x="4197640" y="3264385"/>
                <a:ext cx="2249684" cy="307777"/>
              </a:xfrm>
              <a:prstGeom prst="rect">
                <a:avLst/>
              </a:prstGeom>
              <a:noFill/>
            </p:spPr>
            <p:txBody>
              <a:bodyPr wrap="none" rtlCol="0">
                <a:spAutoFit/>
              </a:bodyPr>
              <a:lstStyle/>
              <a:p>
                <a:r>
                  <a:rPr lang="en-US" sz="1400" b="1" dirty="0" smtClean="0">
                    <a:solidFill>
                      <a:srgbClr val="008774"/>
                    </a:solidFill>
                  </a:rPr>
                  <a:t>Container Orchestration</a:t>
                </a:r>
                <a:endParaRPr lang="en-US" sz="1400" b="1" dirty="0">
                  <a:solidFill>
                    <a:srgbClr val="008774"/>
                  </a:solidFill>
                </a:endParaRPr>
              </a:p>
            </p:txBody>
          </p:sp>
          <p:pic>
            <p:nvPicPr>
              <p:cNvPr id="65" name="Picture 64"/>
              <p:cNvPicPr>
                <a:picLocks noChangeAspect="1"/>
              </p:cNvPicPr>
              <p:nvPr/>
            </p:nvPicPr>
            <p:blipFill>
              <a:blip r:embed="rId16"/>
              <a:stretch>
                <a:fillRect/>
              </a:stretch>
            </p:blipFill>
            <p:spPr>
              <a:xfrm>
                <a:off x="4730136" y="3886190"/>
                <a:ext cx="596900" cy="355600"/>
              </a:xfrm>
              <a:prstGeom prst="rect">
                <a:avLst/>
              </a:prstGeom>
            </p:spPr>
          </p:pic>
          <p:pic>
            <p:nvPicPr>
              <p:cNvPr id="66" name="Picture 65"/>
              <p:cNvPicPr>
                <a:picLocks noChangeAspect="1"/>
              </p:cNvPicPr>
              <p:nvPr/>
            </p:nvPicPr>
            <p:blipFill>
              <a:blip r:embed="rId17"/>
              <a:stretch>
                <a:fillRect/>
              </a:stretch>
            </p:blipFill>
            <p:spPr>
              <a:xfrm>
                <a:off x="6447324" y="3152533"/>
                <a:ext cx="444500" cy="469900"/>
              </a:xfrm>
              <a:prstGeom prst="rect">
                <a:avLst/>
              </a:prstGeom>
            </p:spPr>
          </p:pic>
        </p:grpSp>
        <p:pic>
          <p:nvPicPr>
            <p:cNvPr id="67" name="Picture 66"/>
            <p:cNvPicPr>
              <a:picLocks noChangeAspect="1"/>
            </p:cNvPicPr>
            <p:nvPr/>
          </p:nvPicPr>
          <p:blipFill>
            <a:blip r:embed="rId18"/>
            <a:stretch>
              <a:fillRect/>
            </a:stretch>
          </p:blipFill>
          <p:spPr>
            <a:xfrm>
              <a:off x="2000460" y="4416964"/>
              <a:ext cx="4940300" cy="457200"/>
            </a:xfrm>
            <a:prstGeom prst="rect">
              <a:avLst/>
            </a:prstGeom>
          </p:spPr>
        </p:pic>
        <p:pic>
          <p:nvPicPr>
            <p:cNvPr id="69" name="Picture 68"/>
            <p:cNvPicPr>
              <a:picLocks noChangeAspect="1"/>
            </p:cNvPicPr>
            <p:nvPr/>
          </p:nvPicPr>
          <p:blipFill>
            <a:blip r:embed="rId19"/>
            <a:stretch>
              <a:fillRect/>
            </a:stretch>
          </p:blipFill>
          <p:spPr>
            <a:xfrm>
              <a:off x="2730609" y="3282254"/>
              <a:ext cx="336760" cy="298191"/>
            </a:xfrm>
            <a:prstGeom prst="rect">
              <a:avLst/>
            </a:prstGeom>
          </p:spPr>
        </p:pic>
      </p:grpSp>
      <p:sp>
        <p:nvSpPr>
          <p:cNvPr id="100" name="Rounded Rectangle 99"/>
          <p:cNvSpPr>
            <a:spLocks noChangeAspect="1"/>
          </p:cNvSpPr>
          <p:nvPr/>
        </p:nvSpPr>
        <p:spPr>
          <a:xfrm>
            <a:off x="1265420" y="3056927"/>
            <a:ext cx="6589095" cy="1411871"/>
          </a:xfrm>
          <a:prstGeom prst="roundRect">
            <a:avLst>
              <a:gd name="adj" fmla="val 5638"/>
            </a:avLst>
          </a:prstGeom>
          <a:noFill/>
          <a:ln w="38100" cmpd="sng">
            <a:solidFill>
              <a:schemeClr val="accent6"/>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95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25</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Tree>
    <p:extLst>
      <p:ext uri="{BB962C8B-B14F-4D97-AF65-F5344CB8AC3E}">
        <p14:creationId xmlns:p14="http://schemas.microsoft.com/office/powerpoint/2010/main" val="356664795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26</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6068236" y="1232275"/>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6285312" y="1825489"/>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Tree>
    <p:extLst>
      <p:ext uri="{BB962C8B-B14F-4D97-AF65-F5344CB8AC3E}">
        <p14:creationId xmlns:p14="http://schemas.microsoft.com/office/powerpoint/2010/main" val="208349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2522E-6 -2.22222E-6 C -0.05642 0.11729 -0.11248 0.23519 -0.19493 0.31482 C -0.27739 0.39445 -0.38587 0.4358 -0.49401 0.47747 " pathEditMode="relative" rAng="0" ptsTypes="aaA">
                                      <p:cBhvr>
                                        <p:cTn id="6" dur="2000" fill="hold"/>
                                        <p:tgtEl>
                                          <p:spTgt spid="51"/>
                                        </p:tgtEl>
                                        <p:attrNameLst>
                                          <p:attrName>ppt_x</p:attrName>
                                          <p:attrName>ppt_y</p:attrName>
                                        </p:attrNameLst>
                                      </p:cBhvr>
                                      <p:rCtr x="-24701" y="23858"/>
                                    </p:animMotion>
                                  </p:childTnLst>
                                </p:cTn>
                              </p:par>
                              <p:par>
                                <p:cTn id="7" presetID="0" presetClass="path" presetSubtype="0" accel="50000" decel="50000" fill="hold" nodeType="withEffect">
                                  <p:stCondLst>
                                    <p:cond delay="0"/>
                                  </p:stCondLst>
                                  <p:childTnLst>
                                    <p:animMotion origin="layout" path="M -2.60892E-6 -0.00864 C -0.10762 -0.0321 -0.21489 -0.05525 -0.29838 -0.05185 C -0.3817 -0.04815 -0.44089 -0.0176 -0.50008 0.01358 " pathEditMode="relative" rAng="0" ptsTypes="aaA">
                                      <p:cBhvr>
                                        <p:cTn id="8" dur="2000" fill="hold"/>
                                        <p:tgtEl>
                                          <p:spTgt spid="54"/>
                                        </p:tgtEl>
                                        <p:attrNameLst>
                                          <p:attrName>ppt_x</p:attrName>
                                          <p:attrName>ppt_y</p:attrName>
                                        </p:attrNameLst>
                                      </p:cBhvr>
                                      <p:rCtr x="-25013" y="-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Scheduler Handles Workloads</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27</a:t>
            </a:fld>
            <a:endParaRPr lang="en-US"/>
          </a:p>
        </p:txBody>
      </p:sp>
      <p:grpSp>
        <p:nvGrpSpPr>
          <p:cNvPr id="5" name="Group 4"/>
          <p:cNvGrpSpPr/>
          <p:nvPr/>
        </p:nvGrpSpPr>
        <p:grpSpPr>
          <a:xfrm>
            <a:off x="855381" y="1182189"/>
            <a:ext cx="1484497" cy="1470838"/>
            <a:chOff x="855381" y="1182189"/>
            <a:chExt cx="1484497" cy="1470838"/>
          </a:xfrm>
        </p:grpSpPr>
        <p:sp>
          <p:nvSpPr>
            <p:cNvPr id="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1" name="Group 10"/>
          <p:cNvGrpSpPr/>
          <p:nvPr/>
        </p:nvGrpSpPr>
        <p:grpSpPr>
          <a:xfrm>
            <a:off x="855381" y="2965835"/>
            <a:ext cx="1484497" cy="1470838"/>
            <a:chOff x="855381" y="1182189"/>
            <a:chExt cx="1484497" cy="1470838"/>
          </a:xfrm>
        </p:grpSpPr>
        <p:sp>
          <p:nvSpPr>
            <p:cNvPr id="12"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3"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4"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5"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6"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17" name="Group 16"/>
          <p:cNvGrpSpPr/>
          <p:nvPr/>
        </p:nvGrpSpPr>
        <p:grpSpPr>
          <a:xfrm>
            <a:off x="2672892" y="1182189"/>
            <a:ext cx="1484497" cy="1470838"/>
            <a:chOff x="855381" y="1182189"/>
            <a:chExt cx="1484497" cy="1470838"/>
          </a:xfrm>
        </p:grpSpPr>
        <p:sp>
          <p:nvSpPr>
            <p:cNvPr id="18"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19"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0"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1"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2"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3" name="Group 22"/>
          <p:cNvGrpSpPr/>
          <p:nvPr/>
        </p:nvGrpSpPr>
        <p:grpSpPr>
          <a:xfrm>
            <a:off x="2672892" y="2965835"/>
            <a:ext cx="1484497" cy="1470838"/>
            <a:chOff x="855381" y="1182189"/>
            <a:chExt cx="1484497" cy="1470838"/>
          </a:xfrm>
        </p:grpSpPr>
        <p:sp>
          <p:nvSpPr>
            <p:cNvPr id="24"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25"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26"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7"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8"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29" name="Group 28"/>
          <p:cNvGrpSpPr/>
          <p:nvPr/>
        </p:nvGrpSpPr>
        <p:grpSpPr>
          <a:xfrm>
            <a:off x="4496050" y="1182189"/>
            <a:ext cx="1484497" cy="1470838"/>
            <a:chOff x="855381" y="1182189"/>
            <a:chExt cx="1484497" cy="1470838"/>
          </a:xfrm>
        </p:grpSpPr>
        <p:sp>
          <p:nvSpPr>
            <p:cNvPr id="30"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1"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2"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3"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4"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grpSp>
        <p:nvGrpSpPr>
          <p:cNvPr id="35" name="Group 34"/>
          <p:cNvGrpSpPr/>
          <p:nvPr/>
        </p:nvGrpSpPr>
        <p:grpSpPr>
          <a:xfrm>
            <a:off x="4496050" y="2965835"/>
            <a:ext cx="1484497" cy="1470838"/>
            <a:chOff x="855381" y="1182189"/>
            <a:chExt cx="1484497" cy="1470838"/>
          </a:xfrm>
        </p:grpSpPr>
        <p:sp>
          <p:nvSpPr>
            <p:cNvPr id="36" name="Shape 451"/>
            <p:cNvSpPr/>
            <p:nvPr/>
          </p:nvSpPr>
          <p:spPr>
            <a:xfrm>
              <a:off x="855381" y="1182189"/>
              <a:ext cx="1484497" cy="1470838"/>
            </a:xfrm>
            <a:prstGeom prst="rect">
              <a:avLst/>
            </a:prstGeom>
            <a:solidFill>
              <a:schemeClr val="tx1">
                <a:lumMod val="20000"/>
                <a:lumOff val="80000"/>
              </a:schemeClr>
            </a:solid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sp>
          <p:nvSpPr>
            <p:cNvPr id="37" name="Shape 452"/>
            <p:cNvSpPr/>
            <p:nvPr/>
          </p:nvSpPr>
          <p:spPr>
            <a:xfrm>
              <a:off x="1702836" y="2026035"/>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38" name="Shape 453"/>
            <p:cNvSpPr/>
            <p:nvPr/>
          </p:nvSpPr>
          <p:spPr>
            <a:xfrm>
              <a:off x="1023831" y="2029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39" name="Shape 454"/>
            <p:cNvSpPr/>
            <p:nvPr/>
          </p:nvSpPr>
          <p:spPr>
            <a:xfrm>
              <a:off x="1702836" y="1372630"/>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0" name="Shape 455"/>
            <p:cNvSpPr/>
            <p:nvPr/>
          </p:nvSpPr>
          <p:spPr>
            <a:xfrm>
              <a:off x="1043748" y="1372629"/>
              <a:ext cx="443162" cy="469499"/>
            </a:xfrm>
            <a:prstGeom prst="rect">
              <a:avLst/>
            </a:prstGeom>
            <a:solidFill>
              <a:srgbClr val="FFFFFF"/>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grpSp>
      <p:pic>
        <p:nvPicPr>
          <p:cNvPr id="41" name="Shape 463"/>
          <p:cNvPicPr preferRelativeResize="0"/>
          <p:nvPr/>
        </p:nvPicPr>
        <p:blipFill rotWithShape="1">
          <a:blip r:embed="rId3">
            <a:alphaModFix/>
          </a:blip>
          <a:srcRect/>
          <a:stretch/>
        </p:blipFill>
        <p:spPr>
          <a:xfrm>
            <a:off x="3712392" y="2313482"/>
            <a:ext cx="385096" cy="228649"/>
          </a:xfrm>
          <a:prstGeom prst="rect">
            <a:avLst/>
          </a:prstGeom>
          <a:noFill/>
          <a:ln>
            <a:noFill/>
          </a:ln>
        </p:spPr>
      </p:pic>
      <p:pic>
        <p:nvPicPr>
          <p:cNvPr id="42" name="Shape 464"/>
          <p:cNvPicPr preferRelativeResize="0"/>
          <p:nvPr/>
        </p:nvPicPr>
        <p:blipFill rotWithShape="1">
          <a:blip r:embed="rId4">
            <a:alphaModFix/>
          </a:blip>
          <a:srcRect/>
          <a:stretch/>
        </p:blipFill>
        <p:spPr>
          <a:xfrm>
            <a:off x="3403098" y="2085982"/>
            <a:ext cx="532099" cy="230577"/>
          </a:xfrm>
          <a:prstGeom prst="rect">
            <a:avLst/>
          </a:prstGeom>
          <a:noFill/>
          <a:ln>
            <a:noFill/>
          </a:ln>
        </p:spPr>
      </p:pic>
      <p:grpSp>
        <p:nvGrpSpPr>
          <p:cNvPr id="50" name="Group 49"/>
          <p:cNvGrpSpPr/>
          <p:nvPr/>
        </p:nvGrpSpPr>
        <p:grpSpPr>
          <a:xfrm>
            <a:off x="4715193" y="3721729"/>
            <a:ext cx="412386" cy="610662"/>
            <a:chOff x="4715193" y="3721729"/>
            <a:chExt cx="412386" cy="610662"/>
          </a:xfrm>
        </p:grpSpPr>
        <p:pic>
          <p:nvPicPr>
            <p:cNvPr id="4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4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grpSp>
        <p:nvGrpSpPr>
          <p:cNvPr id="49" name="Group 48"/>
          <p:cNvGrpSpPr/>
          <p:nvPr/>
        </p:nvGrpSpPr>
        <p:grpSpPr>
          <a:xfrm>
            <a:off x="2663975" y="3078238"/>
            <a:ext cx="736415" cy="593214"/>
            <a:chOff x="2663975" y="3078238"/>
            <a:chExt cx="736415" cy="593214"/>
          </a:xfrm>
        </p:grpSpPr>
        <p:pic>
          <p:nvPicPr>
            <p:cNvPr id="43"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47"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sp>
        <p:nvSpPr>
          <p:cNvPr id="48" name="TextBox 47"/>
          <p:cNvSpPr txBox="1"/>
          <p:nvPr/>
        </p:nvSpPr>
        <p:spPr>
          <a:xfrm>
            <a:off x="6887284" y="1566115"/>
            <a:ext cx="1862666" cy="646331"/>
          </a:xfrm>
          <a:prstGeom prst="rect">
            <a:avLst/>
          </a:prstGeom>
          <a:noFill/>
        </p:spPr>
        <p:txBody>
          <a:bodyPr wrap="square" rtlCol="0">
            <a:spAutoFit/>
          </a:bodyPr>
          <a:lstStyle/>
          <a:p>
            <a:r>
              <a:rPr lang="en-US" b="1" dirty="0" smtClean="0">
                <a:solidFill>
                  <a:schemeClr val="accent2"/>
                </a:solidFill>
              </a:rPr>
              <a:t>Dynamic load balancing</a:t>
            </a:r>
            <a:endParaRPr lang="en-US" b="1" dirty="0">
              <a:solidFill>
                <a:schemeClr val="accent2"/>
              </a:solidFill>
            </a:endParaRPr>
          </a:p>
        </p:txBody>
      </p:sp>
      <p:grpSp>
        <p:nvGrpSpPr>
          <p:cNvPr id="51" name="Group 50"/>
          <p:cNvGrpSpPr/>
          <p:nvPr/>
        </p:nvGrpSpPr>
        <p:grpSpPr>
          <a:xfrm>
            <a:off x="1543258" y="3690349"/>
            <a:ext cx="736415" cy="593214"/>
            <a:chOff x="2663975" y="3078238"/>
            <a:chExt cx="736415" cy="593214"/>
          </a:xfrm>
        </p:grpSpPr>
        <p:pic>
          <p:nvPicPr>
            <p:cNvPr id="52" name="Shape 483"/>
            <p:cNvPicPr preferRelativeResize="0"/>
            <p:nvPr/>
          </p:nvPicPr>
          <p:blipFill rotWithShape="1">
            <a:blip r:embed="rId7">
              <a:alphaModFix/>
            </a:blip>
            <a:srcRect b="36674"/>
            <a:stretch/>
          </p:blipFill>
          <p:spPr>
            <a:xfrm>
              <a:off x="2663975" y="3078238"/>
              <a:ext cx="736415" cy="416062"/>
            </a:xfrm>
            <a:prstGeom prst="rect">
              <a:avLst/>
            </a:prstGeom>
            <a:noFill/>
            <a:ln>
              <a:noFill/>
            </a:ln>
          </p:spPr>
        </p:pic>
        <p:pic>
          <p:nvPicPr>
            <p:cNvPr id="53" name="Shape 493"/>
            <p:cNvPicPr preferRelativeResize="0"/>
            <p:nvPr/>
          </p:nvPicPr>
          <p:blipFill rotWithShape="1">
            <a:blip r:embed="rId5">
              <a:alphaModFix/>
            </a:blip>
            <a:srcRect/>
            <a:stretch/>
          </p:blipFill>
          <p:spPr>
            <a:xfrm>
              <a:off x="3160872" y="3447747"/>
              <a:ext cx="188795" cy="223705"/>
            </a:xfrm>
            <a:prstGeom prst="rect">
              <a:avLst/>
            </a:prstGeom>
            <a:noFill/>
            <a:ln>
              <a:noFill/>
            </a:ln>
          </p:spPr>
        </p:pic>
      </p:grpSp>
      <p:grpSp>
        <p:nvGrpSpPr>
          <p:cNvPr id="54" name="Group 53"/>
          <p:cNvGrpSpPr/>
          <p:nvPr/>
        </p:nvGrpSpPr>
        <p:grpSpPr>
          <a:xfrm>
            <a:off x="1711442" y="1900673"/>
            <a:ext cx="412386" cy="610662"/>
            <a:chOff x="4715193" y="3721729"/>
            <a:chExt cx="412386" cy="610662"/>
          </a:xfrm>
        </p:grpSpPr>
        <p:pic>
          <p:nvPicPr>
            <p:cNvPr id="55" name="Shape 493"/>
            <p:cNvPicPr preferRelativeResize="0"/>
            <p:nvPr/>
          </p:nvPicPr>
          <p:blipFill rotWithShape="1">
            <a:blip r:embed="rId5">
              <a:alphaModFix/>
            </a:blip>
            <a:srcRect/>
            <a:stretch/>
          </p:blipFill>
          <p:spPr>
            <a:xfrm>
              <a:off x="4938784" y="4108686"/>
              <a:ext cx="188795" cy="223705"/>
            </a:xfrm>
            <a:prstGeom prst="rect">
              <a:avLst/>
            </a:prstGeom>
            <a:noFill/>
            <a:ln>
              <a:noFill/>
            </a:ln>
          </p:spPr>
        </p:pic>
        <p:pic>
          <p:nvPicPr>
            <p:cNvPr id="56" name="Shape 494"/>
            <p:cNvPicPr preferRelativeResize="0"/>
            <p:nvPr/>
          </p:nvPicPr>
          <p:blipFill rotWithShape="1">
            <a:blip r:embed="rId6">
              <a:alphaModFix/>
            </a:blip>
            <a:srcRect/>
            <a:stretch/>
          </p:blipFill>
          <p:spPr>
            <a:xfrm>
              <a:off x="4715193" y="3721729"/>
              <a:ext cx="221439" cy="442878"/>
            </a:xfrm>
            <a:prstGeom prst="rect">
              <a:avLst/>
            </a:prstGeom>
            <a:noFill/>
            <a:ln>
              <a:noFill/>
            </a:ln>
          </p:spPr>
        </p:pic>
      </p:grpSp>
      <p:sp>
        <p:nvSpPr>
          <p:cNvPr id="57" name="Shape 676"/>
          <p:cNvSpPr/>
          <p:nvPr/>
        </p:nvSpPr>
        <p:spPr>
          <a:xfrm>
            <a:off x="460127" y="685601"/>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8" name="Shape 676"/>
          <p:cNvSpPr/>
          <p:nvPr/>
        </p:nvSpPr>
        <p:spPr>
          <a:xfrm>
            <a:off x="460127" y="2476388"/>
            <a:ext cx="2230238" cy="2492616"/>
          </a:xfrm>
          <a:prstGeom prst="mathMultiply">
            <a:avLst>
              <a:gd name="adj1" fmla="val 1536"/>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59" name="TextBox 58"/>
          <p:cNvSpPr txBox="1"/>
          <p:nvPr/>
        </p:nvSpPr>
        <p:spPr>
          <a:xfrm>
            <a:off x="6887284" y="2748122"/>
            <a:ext cx="1862666" cy="923330"/>
          </a:xfrm>
          <a:prstGeom prst="rect">
            <a:avLst/>
          </a:prstGeom>
          <a:noFill/>
        </p:spPr>
        <p:txBody>
          <a:bodyPr wrap="square" rtlCol="0">
            <a:spAutoFit/>
          </a:bodyPr>
          <a:lstStyle/>
          <a:p>
            <a:r>
              <a:rPr lang="en-US" b="1" dirty="0" smtClean="0">
                <a:solidFill>
                  <a:schemeClr val="accent3"/>
                </a:solidFill>
              </a:rPr>
              <a:t>Remediation and rebalance of workloads</a:t>
            </a:r>
            <a:endParaRPr lang="en-US" b="1" dirty="0">
              <a:solidFill>
                <a:schemeClr val="accent3"/>
              </a:solidFill>
            </a:endParaRPr>
          </a:p>
        </p:txBody>
      </p:sp>
    </p:spTree>
    <p:extLst>
      <p:ext uri="{BB962C8B-B14F-4D97-AF65-F5344CB8AC3E}">
        <p14:creationId xmlns:p14="http://schemas.microsoft.com/office/powerpoint/2010/main" val="223950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66933E-7 -3.33333E-6 C 0.08766 -0.03549 0.17549 -0.07068 0.24128 -0.07068 C 0.30706 -0.07037 0.35081 -0.03456 0.39507 0.00155 " pathEditMode="relative" rAng="0" ptsTypes="aaA">
                                      <p:cBhvr>
                                        <p:cTn id="6" dur="2000" fill="hold"/>
                                        <p:tgtEl>
                                          <p:spTgt spid="54"/>
                                        </p:tgtEl>
                                        <p:attrNameLst>
                                          <p:attrName>ppt_x</p:attrName>
                                          <p:attrName>ppt_y</p:attrName>
                                        </p:attrNameLst>
                                      </p:cBhvr>
                                      <p:rCtr x="19754" y="-3457"/>
                                    </p:animMotion>
                                  </p:childTnLst>
                                </p:cTn>
                              </p:par>
                              <p:par>
                                <p:cTn id="7" presetID="0" presetClass="path" presetSubtype="0" accel="50000" decel="50000" fill="hold" nodeType="withEffect">
                                  <p:stCondLst>
                                    <p:cond delay="0"/>
                                  </p:stCondLst>
                                  <p:childTnLst>
                                    <p:animMotion origin="layout" path="M 5.72718E-7 3.46106E-7 C 0.03436 -0.0343 0.06873 -0.06799 0.10309 -0.07077 C 0.13728 -0.07293 0.17147 -0.04481 0.20583 -0.01638 " pathEditMode="relative" rAng="0" ptsTypes="aaA">
                                      <p:cBhvr>
                                        <p:cTn id="8" dur="2000" fill="hold"/>
                                        <p:tgtEl>
                                          <p:spTgt spid="51"/>
                                        </p:tgtEl>
                                        <p:attrNameLst>
                                          <p:attrName>ppt_x</p:attrName>
                                          <p:attrName>ppt_y</p:attrName>
                                        </p:attrNameLst>
                                      </p:cBhvr>
                                      <p:rCtr x="10292" y="-3646"/>
                                    </p:animMotion>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58"/>
                                        </p:tgtEl>
                                      </p:cBhvr>
                                    </p:animEffect>
                                    <p:set>
                                      <p:cBhvr>
                                        <p:cTn id="13" dur="1" fill="hold">
                                          <p:stCondLst>
                                            <p:cond delay="499"/>
                                          </p:stCondLst>
                                        </p:cTn>
                                        <p:tgtEl>
                                          <p:spTgt spid="58"/>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57"/>
                                        </p:tgtEl>
                                      </p:cBhvr>
                                    </p:animEffect>
                                    <p:set>
                                      <p:cBhvr>
                                        <p:cTn id="16"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iStock_000006656924Large_frei-300x3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0889" y="3223423"/>
            <a:ext cx="772558" cy="772558"/>
          </a:xfrm>
          <a:prstGeom prst="rect">
            <a:avLst/>
          </a:prstGeom>
        </p:spPr>
      </p:pic>
      <p:sp>
        <p:nvSpPr>
          <p:cNvPr id="2" name="Title 1"/>
          <p:cNvSpPr>
            <a:spLocks noGrp="1"/>
          </p:cNvSpPr>
          <p:nvPr>
            <p:ph type="title"/>
          </p:nvPr>
        </p:nvSpPr>
        <p:spPr/>
        <p:txBody>
          <a:bodyPr/>
          <a:lstStyle/>
          <a:p>
            <a:pPr algn="ctr"/>
            <a:r>
              <a:rPr lang="en-US" dirty="0" smtClean="0"/>
              <a:t>Each </a:t>
            </a:r>
            <a:r>
              <a:rPr lang="en-US" dirty="0"/>
              <a:t>Layer</a:t>
            </a:r>
            <a:r>
              <a:rPr lang="en-US" dirty="0" smtClean="0"/>
              <a:t> Upgradable with No Downtime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28</a:t>
            </a:fld>
            <a:endParaRPr lang="en-US"/>
          </a:p>
        </p:txBody>
      </p:sp>
      <p:sp>
        <p:nvSpPr>
          <p:cNvPr id="7" name="Shape 1040"/>
          <p:cNvSpPr/>
          <p:nvPr/>
        </p:nvSpPr>
        <p:spPr>
          <a:xfrm>
            <a:off x="1365760" y="1069702"/>
            <a:ext cx="3066335" cy="2540000"/>
          </a:xfrm>
          <a:prstGeom prst="roundRect">
            <a:avLst>
              <a:gd name="adj" fmla="val 7665"/>
            </a:avLst>
          </a:prstGeom>
          <a:noFill/>
          <a:ln w="19050" cap="flat" cmpd="sng">
            <a:solidFill>
              <a:schemeClr val="bg1">
                <a:lumMod val="65000"/>
              </a:schemeClr>
            </a:solidFill>
            <a:prstDash val="dash"/>
            <a:round/>
            <a:headEnd type="none" w="med" len="med"/>
            <a:tailEnd type="none" w="med" len="med"/>
          </a:ln>
        </p:spPr>
        <p:txBody>
          <a:bodyPr vert="wordArtVert"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 name="Shape 1041"/>
          <p:cNvSpPr/>
          <p:nvPr/>
        </p:nvSpPr>
        <p:spPr>
          <a:xfrm>
            <a:off x="1738547" y="1974577"/>
            <a:ext cx="2635249" cy="698500"/>
          </a:xfrm>
          <a:prstGeom prst="roundRect">
            <a:avLst>
              <a:gd name="adj" fmla="val 16667"/>
            </a:avLst>
          </a:prstGeom>
          <a:solidFill>
            <a:schemeClr val="accent2"/>
          </a:soli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App R</a:t>
            </a:r>
            <a:r>
              <a:rPr lang="en-US" sz="1800" b="0" i="0" u="none" strike="noStrike" cap="none" baseline="0" dirty="0" smtClean="0">
                <a:solidFill>
                  <a:schemeClr val="lt1"/>
                </a:solidFill>
                <a:latin typeface="Arial"/>
                <a:ea typeface="Arial"/>
                <a:cs typeface="Arial"/>
                <a:sym typeface="Arial"/>
              </a:rPr>
              <a:t>untime*</a:t>
            </a:r>
            <a:endParaRPr lang="en-US" sz="1800" b="0" i="0" u="none" strike="noStrike" cap="none" baseline="0" dirty="0">
              <a:solidFill>
                <a:schemeClr val="lt1"/>
              </a:solidFill>
              <a:latin typeface="Arial"/>
              <a:ea typeface="Arial"/>
              <a:cs typeface="Arial"/>
              <a:sym typeface="Arial"/>
            </a:endParaRPr>
          </a:p>
        </p:txBody>
      </p:sp>
      <p:sp>
        <p:nvSpPr>
          <p:cNvPr id="9" name="Shape 1042"/>
          <p:cNvSpPr/>
          <p:nvPr/>
        </p:nvSpPr>
        <p:spPr>
          <a:xfrm>
            <a:off x="1738547" y="2825477"/>
            <a:ext cx="2635249" cy="698500"/>
          </a:xfrm>
          <a:prstGeom prst="roundRect">
            <a:avLst>
              <a:gd name="adj" fmla="val 16667"/>
            </a:avLst>
          </a:prstGeom>
          <a:solidFill>
            <a:schemeClr val="accent1"/>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smtClean="0">
                <a:solidFill>
                  <a:schemeClr val="lt1"/>
                </a:solidFill>
              </a:rPr>
              <a:t>File system mapping</a:t>
            </a:r>
            <a:endParaRPr lang="en-US" sz="1800" dirty="0">
              <a:solidFill>
                <a:schemeClr val="lt1"/>
              </a:solidFill>
            </a:endParaRPr>
          </a:p>
        </p:txBody>
      </p:sp>
      <p:sp>
        <p:nvSpPr>
          <p:cNvPr id="10" name="Shape 1043"/>
          <p:cNvSpPr/>
          <p:nvPr/>
        </p:nvSpPr>
        <p:spPr>
          <a:xfrm>
            <a:off x="1738547" y="1142727"/>
            <a:ext cx="2635249" cy="698500"/>
          </a:xfrm>
          <a:prstGeom prst="roundRect">
            <a:avLst>
              <a:gd name="adj" fmla="val 16667"/>
            </a:avLst>
          </a:prstGeom>
          <a:solidFill>
            <a:schemeClr val="tx2"/>
          </a:soli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smtClean="0">
                <a:solidFill>
                  <a:schemeClr val="lt1"/>
                </a:solidFill>
              </a:rPr>
              <a:t>A</a:t>
            </a:r>
            <a:r>
              <a:rPr lang="en-US" sz="1800" b="0" i="0" u="none" strike="noStrike" cap="none" baseline="0" dirty="0" smtClean="0">
                <a:solidFill>
                  <a:schemeClr val="lt1"/>
                </a:solidFill>
                <a:latin typeface="Arial"/>
                <a:ea typeface="Arial"/>
                <a:cs typeface="Arial"/>
                <a:sym typeface="Arial"/>
              </a:rPr>
              <a:t>pplication</a:t>
            </a:r>
            <a:endParaRPr lang="en-US" sz="1800" b="0" i="0" u="none" strike="noStrike" cap="none" baseline="0" dirty="0">
              <a:solidFill>
                <a:schemeClr val="lt1"/>
              </a:solidFill>
              <a:latin typeface="Arial"/>
              <a:ea typeface="Arial"/>
              <a:cs typeface="Arial"/>
              <a:sym typeface="Arial"/>
            </a:endParaRPr>
          </a:p>
        </p:txBody>
      </p:sp>
      <p:sp>
        <p:nvSpPr>
          <p:cNvPr id="11" name="Shape 1045"/>
          <p:cNvSpPr/>
          <p:nvPr/>
        </p:nvSpPr>
        <p:spPr>
          <a:xfrm>
            <a:off x="1228106" y="3685901"/>
            <a:ext cx="3414450" cy="698500"/>
          </a:xfrm>
          <a:prstGeom prst="roundRect">
            <a:avLst>
              <a:gd name="adj" fmla="val 16667"/>
            </a:avLst>
          </a:prstGeom>
          <a:solidFill>
            <a:schemeClr val="accent3"/>
          </a:soli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rPr>
              <a:t>Linux host &amp; kernel</a:t>
            </a:r>
          </a:p>
        </p:txBody>
      </p:sp>
      <p:sp>
        <p:nvSpPr>
          <p:cNvPr id="12" name="Shape 1053"/>
          <p:cNvSpPr/>
          <p:nvPr/>
        </p:nvSpPr>
        <p:spPr>
          <a:xfrm>
            <a:off x="4988224" y="2825477"/>
            <a:ext cx="210276" cy="1558924"/>
          </a:xfrm>
          <a:prstGeom prst="rightBrace">
            <a:avLst>
              <a:gd name="adj1" fmla="val 38837"/>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sp>
        <p:nvSpPr>
          <p:cNvPr id="17" name="Rectangle 16"/>
          <p:cNvSpPr/>
          <p:nvPr/>
        </p:nvSpPr>
        <p:spPr>
          <a:xfrm>
            <a:off x="5742091" y="1566713"/>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Blue-Green deploy</a:t>
            </a:r>
            <a:endParaRPr lang="en-US" sz="1600" dirty="0">
              <a:solidFill>
                <a:schemeClr val="tx2"/>
              </a:solidFill>
            </a:endParaRPr>
          </a:p>
        </p:txBody>
      </p:sp>
      <p:sp>
        <p:nvSpPr>
          <p:cNvPr id="19" name="Rectangle 18"/>
          <p:cNvSpPr/>
          <p:nvPr/>
        </p:nvSpPr>
        <p:spPr>
          <a:xfrm>
            <a:off x="5742091" y="3310185"/>
            <a:ext cx="2451811" cy="59090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2"/>
                </a:solidFill>
              </a:rPr>
              <a:t>Canary style deploy</a:t>
            </a:r>
            <a:endParaRPr lang="en-US" sz="1600" dirty="0">
              <a:solidFill>
                <a:schemeClr val="tx2"/>
              </a:solidFill>
            </a:endParaRPr>
          </a:p>
        </p:txBody>
      </p:sp>
      <p:sp>
        <p:nvSpPr>
          <p:cNvPr id="37" name="Shape 1055"/>
          <p:cNvSpPr/>
          <p:nvPr/>
        </p:nvSpPr>
        <p:spPr>
          <a:xfrm>
            <a:off x="4988224" y="1125254"/>
            <a:ext cx="210276" cy="1547823"/>
          </a:xfrm>
          <a:prstGeom prst="rightBrace">
            <a:avLst>
              <a:gd name="adj1" fmla="val 44938"/>
              <a:gd name="adj2" fmla="val 50000"/>
            </a:avLst>
          </a:prstGeom>
          <a:noFill/>
          <a:ln w="19050" cap="flat" cmpd="sng">
            <a:solidFill>
              <a:srgbClr val="B3B3B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dk1"/>
              </a:solidFill>
              <a:latin typeface="Arial"/>
              <a:ea typeface="Arial"/>
              <a:cs typeface="Arial"/>
              <a:sym typeface="Aria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690" y="1629471"/>
            <a:ext cx="466401" cy="466401"/>
          </a:xfrm>
          <a:prstGeom prst="rect">
            <a:avLst/>
          </a:prstGeom>
        </p:spPr>
      </p:pic>
      <p:sp>
        <p:nvSpPr>
          <p:cNvPr id="6" name="TextBox 5"/>
          <p:cNvSpPr txBox="1"/>
          <p:nvPr/>
        </p:nvSpPr>
        <p:spPr>
          <a:xfrm>
            <a:off x="1142890" y="4686621"/>
            <a:ext cx="6261725" cy="261610"/>
          </a:xfrm>
          <a:prstGeom prst="rect">
            <a:avLst/>
          </a:prstGeom>
          <a:noFill/>
        </p:spPr>
        <p:txBody>
          <a:bodyPr wrap="none" rtlCol="0">
            <a:spAutoFit/>
          </a:bodyPr>
          <a:lstStyle/>
          <a:p>
            <a:r>
              <a:rPr lang="en-US" sz="1100" dirty="0" smtClean="0"/>
              <a:t>* e.g. Embedded webserver, app configurations, JRE, agents for services packaged as </a:t>
            </a:r>
            <a:r>
              <a:rPr lang="en-US" sz="1100" dirty="0" err="1" smtClean="0"/>
              <a:t>buildpacks</a:t>
            </a:r>
            <a:r>
              <a:rPr lang="en-US" sz="1100" dirty="0" smtClean="0"/>
              <a:t>  </a:t>
            </a:r>
            <a:endParaRPr lang="en-US" sz="1100" dirty="0"/>
          </a:p>
        </p:txBody>
      </p:sp>
      <p:sp>
        <p:nvSpPr>
          <p:cNvPr id="20" name="TextBox 19"/>
          <p:cNvSpPr txBox="1"/>
          <p:nvPr/>
        </p:nvSpPr>
        <p:spPr>
          <a:xfrm>
            <a:off x="1365759" y="1294163"/>
            <a:ext cx="369332" cy="2171200"/>
          </a:xfrm>
          <a:prstGeom prst="rect">
            <a:avLst/>
          </a:prstGeom>
          <a:noFill/>
        </p:spPr>
        <p:txBody>
          <a:bodyPr vert="wordArtVert" wrap="square" rtlCol="0">
            <a:spAutoFit/>
          </a:bodyPr>
          <a:lstStyle/>
          <a:p>
            <a:r>
              <a:rPr lang="en-US" sz="1200" dirty="0" smtClean="0">
                <a:solidFill>
                  <a:schemeClr val="tx1">
                    <a:lumMod val="50000"/>
                    <a:lumOff val="50000"/>
                  </a:schemeClr>
                </a:solidFill>
                <a:latin typeface="Arial"/>
                <a:cs typeface="Arial"/>
              </a:rPr>
              <a:t>C o n t a i n e r</a:t>
            </a:r>
            <a:endParaRPr lang="en-US" sz="1200" dirty="0">
              <a:solidFill>
                <a:schemeClr val="tx1">
                  <a:lumMod val="50000"/>
                  <a:lumOff val="50000"/>
                </a:schemeClr>
              </a:solidFill>
              <a:latin typeface="Arial"/>
              <a:cs typeface="Arial"/>
            </a:endParaRPr>
          </a:p>
        </p:txBody>
      </p:sp>
      <p:sp>
        <p:nvSpPr>
          <p:cNvPr id="5" name="Rectangle 4"/>
          <p:cNvSpPr/>
          <p:nvPr/>
        </p:nvSpPr>
        <p:spPr>
          <a:xfrm>
            <a:off x="9144000" y="1934413"/>
            <a:ext cx="263289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How do they patch and upgrade today? </a:t>
            </a:r>
          </a:p>
          <a:p>
            <a:pPr marL="285750" indent="-285750">
              <a:buFont typeface="Arial"/>
              <a:buChar char="•"/>
            </a:pPr>
            <a:r>
              <a:rPr lang="en-US" sz="1400" dirty="0"/>
              <a:t>Do they do blue green deployments? </a:t>
            </a:r>
          </a:p>
          <a:p>
            <a:pPr marL="285750" indent="-285750">
              <a:buFont typeface="Arial"/>
              <a:buChar char="•"/>
            </a:pPr>
            <a:r>
              <a:rPr lang="en-US" sz="1400" dirty="0"/>
              <a:t>Are there any penalties to downtime or SLAs they are trying to meet? </a:t>
            </a:r>
          </a:p>
        </p:txBody>
      </p:sp>
    </p:spTree>
    <p:extLst>
      <p:ext uri="{BB962C8B-B14F-4D97-AF65-F5344CB8AC3E}">
        <p14:creationId xmlns:p14="http://schemas.microsoft.com/office/powerpoint/2010/main" val="21795290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3" name="Picture 2" descr="iphoneWhite-incexc-blank.jpg"/>
          <p:cNvPicPr>
            <a:picLocks noChangeAspect="1"/>
          </p:cNvPicPr>
          <p:nvPr/>
        </p:nvPicPr>
        <p:blipFill rotWithShape="1">
          <a:blip r:embed="rId3">
            <a:extLst>
              <a:ext uri="{28A0092B-C50C-407E-A947-70E740481C1C}">
                <a14:useLocalDpi xmlns:a14="http://schemas.microsoft.com/office/drawing/2010/main" val="0"/>
              </a:ext>
            </a:extLst>
          </a:blip>
          <a:srcRect l="20861" t="-2291" r="19426" b="55647"/>
          <a:stretch/>
        </p:blipFill>
        <p:spPr>
          <a:xfrm>
            <a:off x="1032477" y="-108122"/>
            <a:ext cx="6722989" cy="5251622"/>
          </a:xfrm>
          <a:prstGeom prst="rect">
            <a:avLst/>
          </a:prstGeom>
        </p:spPr>
      </p:pic>
      <p:pic>
        <p:nvPicPr>
          <p:cNvPr id="842" name="Shape 842"/>
          <p:cNvPicPr preferRelativeResize="0"/>
          <p:nvPr/>
        </p:nvPicPr>
        <p:blipFill rotWithShape="1">
          <a:blip r:embed="rId4">
            <a:alphaModFix/>
          </a:blip>
          <a:srcRect/>
          <a:stretch/>
        </p:blipFill>
        <p:spPr>
          <a:xfrm>
            <a:off x="5472807" y="3643580"/>
            <a:ext cx="894656" cy="894656"/>
          </a:xfrm>
          <a:prstGeom prst="rect">
            <a:avLst/>
          </a:prstGeom>
          <a:noFill/>
          <a:ln>
            <a:noFill/>
          </a:ln>
        </p:spPr>
      </p:pic>
      <p:sp>
        <p:nvSpPr>
          <p:cNvPr id="4" name="Rectangle 3"/>
          <p:cNvSpPr/>
          <p:nvPr/>
        </p:nvSpPr>
        <p:spPr>
          <a:xfrm>
            <a:off x="1577535" y="446505"/>
            <a:ext cx="5308059" cy="2867562"/>
          </a:xfrm>
          <a:prstGeom prst="rect">
            <a:avLst/>
          </a:prstGeom>
          <a:gradFill flip="none" rotWithShape="1">
            <a:gsLst>
              <a:gs pos="0">
                <a:schemeClr val="bg1"/>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4" name="Shape 844"/>
          <p:cNvPicPr preferRelativeResize="0"/>
          <p:nvPr/>
        </p:nvPicPr>
        <p:blipFill rotWithShape="1">
          <a:blip r:embed="rId5">
            <a:alphaModFix/>
          </a:blip>
          <a:srcRect/>
          <a:stretch/>
        </p:blipFill>
        <p:spPr>
          <a:xfrm>
            <a:off x="2155747" y="2298402"/>
            <a:ext cx="4278920" cy="1577513"/>
          </a:xfrm>
          <a:prstGeom prst="rect">
            <a:avLst/>
          </a:prstGeom>
          <a:solidFill>
            <a:schemeClr val="lt1"/>
          </a:solidFill>
          <a:ln w="25400" cap="flat" cmpd="sng">
            <a:noFill/>
            <a:prstDash val="solid"/>
            <a:round/>
            <a:headEnd type="none" w="med" len="med"/>
            <a:tailEnd type="none" w="med" len="med"/>
          </a:ln>
        </p:spPr>
      </p:pic>
      <p:sp>
        <p:nvSpPr>
          <p:cNvPr id="8" name="Title 1"/>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1"/>
                </a:solidFill>
                <a:latin typeface="Helvetica Neue"/>
                <a:ea typeface="Helvetica Neue"/>
                <a:cs typeface="Helvetica Neue"/>
                <a:sym typeface="Helvetica Neue"/>
              </a:rPr>
              <a:t>Patch With Rolling Deploys</a:t>
            </a:r>
            <a:endParaRPr lang="en-US" sz="2800" b="1" dirty="0">
              <a:solidFill>
                <a:schemeClr val="accent1"/>
              </a:solidFill>
              <a:latin typeface="+mn-lt"/>
            </a:endParaRPr>
          </a:p>
        </p:txBody>
      </p:sp>
    </p:spTree>
    <p:extLst>
      <p:ext uri="{BB962C8B-B14F-4D97-AF65-F5344CB8AC3E}">
        <p14:creationId xmlns:p14="http://schemas.microsoft.com/office/powerpoint/2010/main" val="3715876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sp>
        <p:nvSpPr>
          <p:cNvPr id="6" name="TextBox 5"/>
          <p:cNvSpPr txBox="1"/>
          <p:nvPr/>
        </p:nvSpPr>
        <p:spPr>
          <a:xfrm>
            <a:off x="2637631" y="2601796"/>
            <a:ext cx="3880954" cy="2062103"/>
          </a:xfrm>
          <a:prstGeom prst="rect">
            <a:avLst/>
          </a:prstGeom>
          <a:noFill/>
        </p:spPr>
        <p:txBody>
          <a:bodyPr wrap="square" rtlCol="0">
            <a:spAutoFit/>
          </a:bodyPr>
          <a:lstStyle/>
          <a:p>
            <a:pPr marL="514350" indent="-514350">
              <a:buAutoNum type="arabicParenR"/>
            </a:pPr>
            <a:r>
              <a:rPr lang="en-US" sz="3200" dirty="0" smtClean="0">
                <a:solidFill>
                  <a:schemeClr val="bg1"/>
                </a:solidFill>
              </a:rPr>
              <a:t>Your App</a:t>
            </a:r>
          </a:p>
          <a:p>
            <a:pPr marL="514350" indent="-514350">
              <a:buAutoNum type="arabicParenR"/>
            </a:pPr>
            <a:endParaRPr lang="en-US" sz="3200" dirty="0">
              <a:solidFill>
                <a:schemeClr val="bg1"/>
              </a:solidFill>
            </a:endParaRPr>
          </a:p>
          <a:p>
            <a:endParaRPr lang="en-US" sz="3200" dirty="0" smtClean="0">
              <a:solidFill>
                <a:schemeClr val="bg1"/>
              </a:solidFill>
            </a:endParaRPr>
          </a:p>
          <a:p>
            <a:pPr marL="514350" indent="-514350">
              <a:buAutoNum type="arabicParenR"/>
            </a:pPr>
            <a:r>
              <a:rPr lang="en-US" sz="3200" dirty="0" smtClean="0">
                <a:solidFill>
                  <a:schemeClr val="bg1"/>
                </a:solidFill>
              </a:rPr>
              <a:t>A Cloud </a:t>
            </a:r>
            <a:endParaRPr lang="en-US" sz="3200" dirty="0">
              <a:solidFill>
                <a:schemeClr val="bg1"/>
              </a:solidFill>
            </a:endParaRPr>
          </a:p>
        </p:txBody>
      </p:sp>
      <p:sp>
        <p:nvSpPr>
          <p:cNvPr id="7" name="TextBox 6"/>
          <p:cNvSpPr txBox="1"/>
          <p:nvPr/>
        </p:nvSpPr>
        <p:spPr>
          <a:xfrm>
            <a:off x="142096" y="773073"/>
            <a:ext cx="8863140" cy="1569660"/>
          </a:xfrm>
          <a:prstGeom prst="rect">
            <a:avLst/>
          </a:prstGeom>
          <a:noFill/>
        </p:spPr>
        <p:txBody>
          <a:bodyPr wrap="square" rtlCol="0">
            <a:spAutoFit/>
          </a:bodyPr>
          <a:lstStyle/>
          <a:p>
            <a:r>
              <a:rPr lang="en-US" sz="4800" dirty="0">
                <a:solidFill>
                  <a:schemeClr val="bg1"/>
                </a:solidFill>
              </a:rPr>
              <a:t>What do you need to get your application to the Cloud?</a:t>
            </a:r>
          </a:p>
        </p:txBody>
      </p:sp>
    </p:spTree>
    <p:extLst>
      <p:ext uri="{BB962C8B-B14F-4D97-AF65-F5344CB8AC3E}">
        <p14:creationId xmlns:p14="http://schemas.microsoft.com/office/powerpoint/2010/main" val="82718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00" name="Shape 300"/>
          <p:cNvPicPr preferRelativeResize="0">
            <a:picLocks noChangeAspect="1"/>
          </p:cNvPicPr>
          <p:nvPr/>
        </p:nvPicPr>
        <p:blipFill rotWithShape="1">
          <a:blip r:embed="rId3">
            <a:alphaModFix/>
          </a:blip>
          <a:srcRect l="22278" t="1" r="27015" b="32292"/>
          <a:stretch/>
        </p:blipFill>
        <p:spPr>
          <a:xfrm>
            <a:off x="2" y="-11545"/>
            <a:ext cx="3941069" cy="5170932"/>
          </a:xfrm>
          <a:prstGeom prst="rect">
            <a:avLst/>
          </a:prstGeom>
          <a:noFill/>
          <a:ln>
            <a:noFill/>
          </a:ln>
        </p:spPr>
      </p:pic>
      <p:sp>
        <p:nvSpPr>
          <p:cNvPr id="2" name="Rectangle 1"/>
          <p:cNvSpPr/>
          <p:nvPr/>
        </p:nvSpPr>
        <p:spPr>
          <a:xfrm>
            <a:off x="-300120" y="1148594"/>
            <a:ext cx="4543778" cy="2062103"/>
          </a:xfrm>
          <a:prstGeom prst="rect">
            <a:avLst/>
          </a:prstGeom>
        </p:spPr>
        <p:txBody>
          <a:bodyPr wrap="square">
            <a:spAutoFit/>
          </a:bodyPr>
          <a:lstStyle/>
          <a:p>
            <a:pPr algn="ctr"/>
            <a:r>
              <a:rPr lang="en-US" sz="2800" dirty="0">
                <a:solidFill>
                  <a:schemeClr val="bg1"/>
                </a:solidFill>
              </a:rPr>
              <a:t>“Cloud is about </a:t>
            </a:r>
            <a:r>
              <a:rPr lang="en-US" sz="3200" b="1" dirty="0" smtClean="0">
                <a:solidFill>
                  <a:srgbClr val="4ABDAA"/>
                </a:solidFill>
              </a:rPr>
              <a:t>how </a:t>
            </a:r>
            <a:r>
              <a:rPr lang="en-US" sz="3200" b="1" dirty="0">
                <a:solidFill>
                  <a:srgbClr val="4ABDAA"/>
                </a:solidFill>
              </a:rPr>
              <a:t>computing </a:t>
            </a:r>
            <a:r>
              <a:rPr lang="en-US" sz="3200" b="1" dirty="0" smtClean="0">
                <a:solidFill>
                  <a:srgbClr val="4ABDAA"/>
                </a:solidFill>
              </a:rPr>
              <a:t>is </a:t>
            </a:r>
            <a:r>
              <a:rPr lang="en-US" sz="3200" b="1" dirty="0">
                <a:solidFill>
                  <a:srgbClr val="4ABDAA"/>
                </a:solidFill>
              </a:rPr>
              <a:t>done</a:t>
            </a:r>
            <a:r>
              <a:rPr lang="en-US" sz="3200" b="1" dirty="0" smtClean="0">
                <a:solidFill>
                  <a:srgbClr val="4ABDAA"/>
                </a:solidFill>
              </a:rPr>
              <a:t>,</a:t>
            </a:r>
            <a:br>
              <a:rPr lang="en-US" sz="3200" b="1" dirty="0" smtClean="0">
                <a:solidFill>
                  <a:srgbClr val="4ABDAA"/>
                </a:solidFill>
              </a:rPr>
            </a:br>
            <a:r>
              <a:rPr lang="en-US" sz="3200" b="1" dirty="0" smtClean="0">
                <a:solidFill>
                  <a:srgbClr val="4ABDAA"/>
                </a:solidFill>
              </a:rPr>
              <a:t>not </a:t>
            </a:r>
            <a:r>
              <a:rPr lang="en-US" sz="3200" b="1" dirty="0">
                <a:solidFill>
                  <a:srgbClr val="4ABDAA"/>
                </a:solidFill>
              </a:rPr>
              <a:t>where” </a:t>
            </a:r>
          </a:p>
          <a:p>
            <a:pPr algn="ctr"/>
            <a:r>
              <a:rPr lang="en-US" sz="1400" dirty="0" smtClean="0">
                <a:solidFill>
                  <a:schemeClr val="bg1"/>
                </a:solidFill>
              </a:rPr>
              <a:t/>
            </a:r>
            <a:br>
              <a:rPr lang="en-US" sz="1400" dirty="0" smtClean="0">
                <a:solidFill>
                  <a:schemeClr val="bg1"/>
                </a:solidFill>
              </a:rPr>
            </a:br>
            <a:r>
              <a:rPr lang="en-US" sz="1400" dirty="0" smtClean="0">
                <a:solidFill>
                  <a:schemeClr val="bg1"/>
                </a:solidFill>
              </a:rPr>
              <a:t> </a:t>
            </a:r>
            <a:r>
              <a:rPr lang="en-US" sz="1400" dirty="0">
                <a:solidFill>
                  <a:schemeClr val="bg1"/>
                </a:solidFill>
              </a:rPr>
              <a:t>Paul Maritz , Founding CEO</a:t>
            </a:r>
          </a:p>
        </p:txBody>
      </p:sp>
      <p:sp>
        <p:nvSpPr>
          <p:cNvPr id="3" name="TextBox 2"/>
          <p:cNvSpPr txBox="1"/>
          <p:nvPr/>
        </p:nvSpPr>
        <p:spPr>
          <a:xfrm>
            <a:off x="5182535" y="5317489"/>
            <a:ext cx="184666" cy="369332"/>
          </a:xfrm>
          <a:prstGeom prst="rect">
            <a:avLst/>
          </a:prstGeom>
          <a:noFill/>
        </p:spPr>
        <p:txBody>
          <a:bodyPr wrap="none" rtlCol="0">
            <a:spAutoFit/>
          </a:bodyPr>
          <a:lstStyle/>
          <a:p>
            <a:endParaRPr lang="en-US" dirty="0"/>
          </a:p>
        </p:txBody>
      </p:sp>
      <p:sp>
        <p:nvSpPr>
          <p:cNvPr id="11" name="Rounded Rectangle 10"/>
          <p:cNvSpPr/>
          <p:nvPr/>
        </p:nvSpPr>
        <p:spPr>
          <a:xfrm>
            <a:off x="4648105" y="1219191"/>
            <a:ext cx="966838" cy="426056"/>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CF BOSH </a:t>
            </a:r>
            <a:r>
              <a:rPr lang="en-US" sz="1200" dirty="0">
                <a:solidFill>
                  <a:srgbClr val="7F7F7F"/>
                </a:solidFill>
              </a:rPr>
              <a:t>Director</a:t>
            </a:r>
          </a:p>
        </p:txBody>
      </p:sp>
      <p:sp>
        <p:nvSpPr>
          <p:cNvPr id="14" name="Rounded Rectangle 13"/>
          <p:cNvSpPr/>
          <p:nvPr/>
        </p:nvSpPr>
        <p:spPr>
          <a:xfrm>
            <a:off x="4648105" y="1702061"/>
            <a:ext cx="967871" cy="652770"/>
          </a:xfrm>
          <a:prstGeom prst="roundRect">
            <a:avLst/>
          </a:prstGeom>
          <a:noFill/>
          <a:ln w="9525" cmpd="sng">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7F7F7F"/>
                </a:solidFill>
              </a:rPr>
              <a:t>Cloud Provider Interface</a:t>
            </a:r>
            <a:endParaRPr lang="en-US" sz="1200" dirty="0">
              <a:solidFill>
                <a:srgbClr val="7F7F7F"/>
              </a:solidFill>
            </a:endParaRPr>
          </a:p>
        </p:txBody>
      </p:sp>
      <p:sp>
        <p:nvSpPr>
          <p:cNvPr id="16" name="TextBox 15"/>
          <p:cNvSpPr txBox="1"/>
          <p:nvPr/>
        </p:nvSpPr>
        <p:spPr>
          <a:xfrm>
            <a:off x="5007336" y="3149547"/>
            <a:ext cx="869048" cy="276999"/>
          </a:xfrm>
          <a:prstGeom prst="rect">
            <a:avLst/>
          </a:prstGeom>
          <a:noFill/>
        </p:spPr>
        <p:txBody>
          <a:bodyPr wrap="none" rtlCol="0">
            <a:spAutoFit/>
          </a:bodyPr>
          <a:lstStyle/>
          <a:p>
            <a:r>
              <a:rPr lang="en-US" sz="1200" dirty="0" smtClean="0">
                <a:solidFill>
                  <a:srgbClr val="7F7F7F"/>
                </a:solidFill>
              </a:rPr>
              <a:t>Cloud API</a:t>
            </a:r>
            <a:endParaRPr lang="en-US" sz="1200" dirty="0">
              <a:solidFill>
                <a:srgbClr val="7F7F7F"/>
              </a:solidFill>
            </a:endParaRPr>
          </a:p>
        </p:txBody>
      </p:sp>
      <p:sp>
        <p:nvSpPr>
          <p:cNvPr id="58" name="Rounded Rectangle 57"/>
          <p:cNvSpPr/>
          <p:nvPr/>
        </p:nvSpPr>
        <p:spPr>
          <a:xfrm>
            <a:off x="5879637" y="1785411"/>
            <a:ext cx="2694992" cy="1234332"/>
          </a:xfrm>
          <a:prstGeom prst="roundRect">
            <a:avLst/>
          </a:prstGeom>
          <a:noFill/>
          <a:ln>
            <a:solidFill>
              <a:srgbClr val="868686"/>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Rounded Rectangle 62"/>
          <p:cNvSpPr/>
          <p:nvPr/>
        </p:nvSpPr>
        <p:spPr>
          <a:xfrm>
            <a:off x="6003453" y="2863307"/>
            <a:ext cx="2503297" cy="480259"/>
          </a:xfrm>
          <a:prstGeom prst="roundRect">
            <a:avLst>
              <a:gd name="adj" fmla="val 1479"/>
            </a:avLst>
          </a:prstGeom>
          <a:noFill/>
          <a:ln w="9525" cmpd="sng">
            <a:solidFill>
              <a:srgbClr val="8893B4"/>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solidFill>
                  <a:srgbClr val="7F7F7F"/>
                </a:solidFill>
              </a:rPr>
              <a:t>IaaS</a:t>
            </a:r>
            <a:endParaRPr lang="en-US" sz="1200" dirty="0">
              <a:solidFill>
                <a:srgbClr val="7F7F7F"/>
              </a:solidFill>
            </a:endParaRPr>
          </a:p>
        </p:txBody>
      </p:sp>
      <p:cxnSp>
        <p:nvCxnSpPr>
          <p:cNvPr id="291" name="Elbow Connector 290"/>
          <p:cNvCxnSpPr>
            <a:stCxn id="14" idx="2"/>
            <a:endCxn id="63" idx="1"/>
          </p:cNvCxnSpPr>
          <p:nvPr/>
        </p:nvCxnSpPr>
        <p:spPr>
          <a:xfrm rot="16200000" flipH="1">
            <a:off x="5193444" y="2293428"/>
            <a:ext cx="748606" cy="871412"/>
          </a:xfrm>
          <a:prstGeom prst="bentConnector2">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
        <p:nvSpPr>
          <p:cNvPr id="302" name="TextBox 301"/>
          <p:cNvSpPr txBox="1"/>
          <p:nvPr/>
        </p:nvSpPr>
        <p:spPr>
          <a:xfrm>
            <a:off x="5100018" y="3626632"/>
            <a:ext cx="3818398" cy="461665"/>
          </a:xfrm>
          <a:prstGeom prst="rect">
            <a:avLst/>
          </a:prstGeom>
          <a:noFill/>
        </p:spPr>
        <p:txBody>
          <a:bodyPr wrap="none" rtlCol="0">
            <a:spAutoFit/>
          </a:bodyPr>
          <a:lstStyle/>
          <a:p>
            <a:pPr algn="ctr"/>
            <a:r>
              <a:rPr lang="en-US" sz="1200" b="1" dirty="0" smtClean="0">
                <a:solidFill>
                  <a:schemeClr val="tx2"/>
                </a:solidFill>
              </a:rPr>
              <a:t>Multi-cloud Advantage:</a:t>
            </a:r>
          </a:p>
          <a:p>
            <a:pPr algn="ctr"/>
            <a:r>
              <a:rPr lang="en-US" sz="1200" b="1" dirty="0" smtClean="0">
                <a:solidFill>
                  <a:schemeClr val="tx2"/>
                </a:solidFill>
              </a:rPr>
              <a:t>Cloud </a:t>
            </a:r>
            <a:r>
              <a:rPr lang="en-US" sz="1200" b="1" dirty="0">
                <a:solidFill>
                  <a:schemeClr val="tx2"/>
                </a:solidFill>
              </a:rPr>
              <a:t>agnostic view of </a:t>
            </a:r>
            <a:r>
              <a:rPr lang="en-US" sz="1200" b="1" dirty="0" smtClean="0">
                <a:solidFill>
                  <a:schemeClr val="tx2"/>
                </a:solidFill>
              </a:rPr>
              <a:t>app &amp; platform </a:t>
            </a:r>
            <a:r>
              <a:rPr lang="en-US" sz="1200" b="1" dirty="0">
                <a:solidFill>
                  <a:schemeClr val="tx2"/>
                </a:solidFill>
              </a:rPr>
              <a:t>operations</a:t>
            </a:r>
          </a:p>
        </p:txBody>
      </p:sp>
      <p:grpSp>
        <p:nvGrpSpPr>
          <p:cNvPr id="37" name="Group 36"/>
          <p:cNvGrpSpPr/>
          <p:nvPr/>
        </p:nvGrpSpPr>
        <p:grpSpPr>
          <a:xfrm>
            <a:off x="5713311" y="2026684"/>
            <a:ext cx="1213239" cy="697152"/>
            <a:chOff x="6020917" y="1957416"/>
            <a:chExt cx="1213239" cy="697152"/>
          </a:xfrm>
        </p:grpSpPr>
        <p:grpSp>
          <p:nvGrpSpPr>
            <p:cNvPr id="38" name="Group 37"/>
            <p:cNvGrpSpPr/>
            <p:nvPr/>
          </p:nvGrpSpPr>
          <p:grpSpPr>
            <a:xfrm>
              <a:off x="6020917" y="1957416"/>
              <a:ext cx="1213239" cy="697152"/>
              <a:chOff x="6018175" y="1721328"/>
              <a:chExt cx="1340170" cy="942449"/>
            </a:xfrm>
          </p:grpSpPr>
          <p:pic>
            <p:nvPicPr>
              <p:cNvPr id="42" name="Picture 41"/>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43" name="Picture 42"/>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8"/>
                <a:ext cx="1340170" cy="676954"/>
              </a:xfrm>
              <a:prstGeom prst="rect">
                <a:avLst/>
              </a:prstGeom>
            </p:spPr>
          </p:pic>
        </p:grpSp>
        <p:grpSp>
          <p:nvGrpSpPr>
            <p:cNvPr id="39" name="Group 38"/>
            <p:cNvGrpSpPr/>
            <p:nvPr/>
          </p:nvGrpSpPr>
          <p:grpSpPr>
            <a:xfrm>
              <a:off x="6311059" y="2101610"/>
              <a:ext cx="760699" cy="484791"/>
              <a:chOff x="6311059" y="2101610"/>
              <a:chExt cx="760699" cy="484791"/>
            </a:xfrm>
          </p:grpSpPr>
          <p:sp>
            <p:nvSpPr>
              <p:cNvPr id="40" name="Rectangle 39"/>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1" name="TextBox 40"/>
              <p:cNvSpPr txBox="1"/>
              <p:nvPr/>
            </p:nvSpPr>
            <p:spPr>
              <a:xfrm>
                <a:off x="6311059" y="2309402"/>
                <a:ext cx="760699"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44" name="Group 43"/>
          <p:cNvGrpSpPr/>
          <p:nvPr/>
        </p:nvGrpSpPr>
        <p:grpSpPr>
          <a:xfrm>
            <a:off x="6613834" y="2030487"/>
            <a:ext cx="1213239" cy="685608"/>
            <a:chOff x="6020917" y="1968961"/>
            <a:chExt cx="1213239" cy="685608"/>
          </a:xfrm>
        </p:grpSpPr>
        <p:grpSp>
          <p:nvGrpSpPr>
            <p:cNvPr id="45" name="Group 44"/>
            <p:cNvGrpSpPr/>
            <p:nvPr/>
          </p:nvGrpSpPr>
          <p:grpSpPr>
            <a:xfrm>
              <a:off x="6020917" y="1968961"/>
              <a:ext cx="1213239" cy="685608"/>
              <a:chOff x="6018175" y="1736934"/>
              <a:chExt cx="1340170" cy="926843"/>
            </a:xfrm>
          </p:grpSpPr>
          <p:pic>
            <p:nvPicPr>
              <p:cNvPr id="50" name="Picture 49"/>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1" name="Picture 50"/>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36934"/>
                <a:ext cx="1340170" cy="679875"/>
              </a:xfrm>
              <a:prstGeom prst="rect">
                <a:avLst/>
              </a:prstGeom>
            </p:spPr>
          </p:pic>
        </p:grpSp>
        <p:grpSp>
          <p:nvGrpSpPr>
            <p:cNvPr id="46" name="Group 45"/>
            <p:cNvGrpSpPr/>
            <p:nvPr/>
          </p:nvGrpSpPr>
          <p:grpSpPr>
            <a:xfrm>
              <a:off x="6356937" y="2101610"/>
              <a:ext cx="620504" cy="509814"/>
              <a:chOff x="6356937" y="2101610"/>
              <a:chExt cx="620504" cy="509814"/>
            </a:xfrm>
          </p:grpSpPr>
          <p:sp>
            <p:nvSpPr>
              <p:cNvPr id="48" name="Rectangle 47"/>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49" name="TextBox 48"/>
              <p:cNvSpPr txBox="1"/>
              <p:nvPr/>
            </p:nvSpPr>
            <p:spPr>
              <a:xfrm>
                <a:off x="6356937" y="2334425"/>
                <a:ext cx="620504"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grpSp>
        <p:nvGrpSpPr>
          <p:cNvPr id="52" name="Group 51"/>
          <p:cNvGrpSpPr/>
          <p:nvPr/>
        </p:nvGrpSpPr>
        <p:grpSpPr>
          <a:xfrm>
            <a:off x="7492875" y="2017558"/>
            <a:ext cx="1213239" cy="697153"/>
            <a:chOff x="6020917" y="1957416"/>
            <a:chExt cx="1213239" cy="697153"/>
          </a:xfrm>
        </p:grpSpPr>
        <p:grpSp>
          <p:nvGrpSpPr>
            <p:cNvPr id="53" name="Group 52"/>
            <p:cNvGrpSpPr/>
            <p:nvPr/>
          </p:nvGrpSpPr>
          <p:grpSpPr>
            <a:xfrm>
              <a:off x="6020917" y="1957416"/>
              <a:ext cx="1213239" cy="697153"/>
              <a:chOff x="6018175" y="1721327"/>
              <a:chExt cx="1340170" cy="942450"/>
            </a:xfrm>
          </p:grpSpPr>
          <p:pic>
            <p:nvPicPr>
              <p:cNvPr id="57" name="Picture 56"/>
              <p:cNvPicPr>
                <a:picLocks/>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034230" y="1838558"/>
                <a:ext cx="1309605" cy="825219"/>
              </a:xfrm>
              <a:prstGeom prst="rect">
                <a:avLst/>
              </a:prstGeom>
            </p:spPr>
          </p:pic>
          <p:pic>
            <p:nvPicPr>
              <p:cNvPr id="59" name="Picture 58"/>
              <p:cNvPicPr>
                <a:picLocks/>
              </p:cNvPicPr>
              <p:nvPr/>
            </p:nvPicPr>
            <p:blipFill>
              <a:blip r:embed="rId4">
                <a:clrChange>
                  <a:clrFrom>
                    <a:srgbClr val="FFFFFF"/>
                  </a:clrFrom>
                  <a:clrTo>
                    <a:srgbClr val="FFFFFF">
                      <a:alpha val="0"/>
                    </a:srgbClr>
                  </a:clrTo>
                </a:clrChange>
                <a:duotone>
                  <a:schemeClr val="bg2">
                    <a:shade val="45000"/>
                    <a:satMod val="135000"/>
                  </a:schemeClr>
                  <a:prstClr val="white"/>
                </a:duotone>
              </a:blip>
              <a:stretch>
                <a:fillRect/>
              </a:stretch>
            </p:blipFill>
            <p:spPr>
              <a:xfrm>
                <a:off x="6018175" y="1721327"/>
                <a:ext cx="1340170" cy="679875"/>
              </a:xfrm>
              <a:prstGeom prst="rect">
                <a:avLst/>
              </a:prstGeom>
            </p:spPr>
          </p:pic>
        </p:grpSp>
        <p:grpSp>
          <p:nvGrpSpPr>
            <p:cNvPr id="54" name="Group 53"/>
            <p:cNvGrpSpPr/>
            <p:nvPr/>
          </p:nvGrpSpPr>
          <p:grpSpPr>
            <a:xfrm>
              <a:off x="6355465" y="2101610"/>
              <a:ext cx="702631" cy="493329"/>
              <a:chOff x="6355465" y="2101610"/>
              <a:chExt cx="702631" cy="493329"/>
            </a:xfrm>
          </p:grpSpPr>
          <p:sp>
            <p:nvSpPr>
              <p:cNvPr id="55" name="Rectangle 54"/>
              <p:cNvSpPr/>
              <p:nvPr/>
            </p:nvSpPr>
            <p:spPr>
              <a:xfrm>
                <a:off x="6413376" y="2101610"/>
                <a:ext cx="428322" cy="276999"/>
              </a:xfrm>
              <a:prstGeom prst="rect">
                <a:avLst/>
              </a:prstGeom>
            </p:spPr>
            <p:txBody>
              <a:bodyPr wrap="none">
                <a:spAutoFit/>
              </a:bodyPr>
              <a:lstStyle/>
              <a:p>
                <a:pPr lvl="0" algn="ctr"/>
                <a:r>
                  <a:rPr lang="en-US" sz="1200" dirty="0" smtClean="0">
                    <a:solidFill>
                      <a:srgbClr val="7F7F7F"/>
                    </a:solidFill>
                  </a:rPr>
                  <a:t>VM</a:t>
                </a:r>
                <a:endParaRPr lang="en-US" sz="1200" dirty="0">
                  <a:solidFill>
                    <a:srgbClr val="7F7F7F"/>
                  </a:solidFill>
                </a:endParaRPr>
              </a:p>
            </p:txBody>
          </p:sp>
          <p:sp>
            <p:nvSpPr>
              <p:cNvPr id="56" name="TextBox 55"/>
              <p:cNvSpPr txBox="1"/>
              <p:nvPr/>
            </p:nvSpPr>
            <p:spPr>
              <a:xfrm>
                <a:off x="6355465" y="2317940"/>
                <a:ext cx="702631" cy="276999"/>
              </a:xfrm>
              <a:prstGeom prst="rect">
                <a:avLst/>
              </a:prstGeom>
              <a:noFill/>
            </p:spPr>
            <p:txBody>
              <a:bodyPr wrap="square" rtlCol="0">
                <a:spAutoFit/>
              </a:bodyPr>
              <a:lstStyle/>
              <a:p>
                <a:r>
                  <a:rPr lang="en-US" sz="1200" dirty="0" smtClean="0">
                    <a:solidFill>
                      <a:srgbClr val="7F7F7F"/>
                    </a:solidFill>
                  </a:rPr>
                  <a:t>Agent</a:t>
                </a:r>
                <a:endParaRPr lang="en-US" sz="1200" dirty="0">
                  <a:solidFill>
                    <a:srgbClr val="7F7F7F"/>
                  </a:solidFill>
                </a:endParaRPr>
              </a:p>
            </p:txBody>
          </p:sp>
        </p:grpSp>
      </p:grpSp>
      <p:cxnSp>
        <p:nvCxnSpPr>
          <p:cNvPr id="67" name="Straight Connector 66"/>
          <p:cNvCxnSpPr/>
          <p:nvPr/>
        </p:nvCxnSpPr>
        <p:spPr>
          <a:xfrm>
            <a:off x="5614943" y="1432219"/>
            <a:ext cx="112902"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6315639" y="2700641"/>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727845" y="1432219"/>
            <a:ext cx="8922" cy="1536114"/>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5736767" y="2956515"/>
            <a:ext cx="2386133" cy="0"/>
          </a:xfrm>
          <a:prstGeom prst="line">
            <a:avLst/>
          </a:prstGeom>
          <a:ln w="9525" cmpd="sng"/>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7210948" y="2701746"/>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8117909" y="2689928"/>
            <a:ext cx="4991" cy="266587"/>
          </a:xfrm>
          <a:prstGeom prst="straightConnector1">
            <a:avLst/>
          </a:prstGeom>
          <a:ln w="9525" cmpd="sng">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26347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506725" y="1084820"/>
            <a:ext cx="2830607" cy="3686456"/>
          </a:xfrm>
          <a:prstGeom prst="roundRect">
            <a:avLst>
              <a:gd name="adj" fmla="val 4817"/>
            </a:avLst>
          </a:prstGeom>
          <a:gradFill flip="none" rotWithShape="1">
            <a:gsLst>
              <a:gs pos="60000">
                <a:schemeClr val="bg1"/>
              </a:gs>
              <a:gs pos="100000">
                <a:schemeClr val="accent3">
                  <a:lumMod val="20000"/>
                  <a:lumOff val="80000"/>
                </a:schemeClr>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9" name="Picture 38"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681" y="1871750"/>
            <a:ext cx="728357" cy="485684"/>
          </a:xfrm>
          <a:prstGeom prst="rect">
            <a:avLst/>
          </a:prstGeom>
        </p:spPr>
      </p:pic>
      <p:cxnSp>
        <p:nvCxnSpPr>
          <p:cNvPr id="40" name="Straight Connector 39"/>
          <p:cNvCxnSpPr/>
          <p:nvPr/>
        </p:nvCxnSpPr>
        <p:spPr>
          <a:xfrm flipH="1">
            <a:off x="1926832" y="2508622"/>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pPr algn="ctr"/>
            <a:r>
              <a:rPr lang="en-US" dirty="0" smtClean="0"/>
              <a:t>Write App Once, Deploy Anywhere</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31</a:t>
            </a:fld>
            <a:endParaRPr lang="en-US"/>
          </a:p>
        </p:txBody>
      </p:sp>
      <p:sp>
        <p:nvSpPr>
          <p:cNvPr id="6" name="Shape 851"/>
          <p:cNvSpPr txBox="1"/>
          <p:nvPr/>
        </p:nvSpPr>
        <p:spPr>
          <a:xfrm>
            <a:off x="1808178" y="1334876"/>
            <a:ext cx="2362200" cy="368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3"/>
                </a:solidFill>
                <a:latin typeface="Arial"/>
                <a:ea typeface="Arial"/>
                <a:cs typeface="Arial"/>
                <a:sym typeface="Arial"/>
              </a:rPr>
              <a:t>Customer </a:t>
            </a:r>
            <a:r>
              <a:rPr lang="en-US" b="1" i="0" u="none" strike="noStrike" cap="none" baseline="0" dirty="0" smtClean="0">
                <a:solidFill>
                  <a:schemeClr val="accent3"/>
                </a:solidFill>
                <a:latin typeface="Arial"/>
                <a:ea typeface="Arial"/>
                <a:cs typeface="Arial"/>
                <a:sym typeface="Arial"/>
              </a:rPr>
              <a:t>Managed</a:t>
            </a:r>
            <a:endParaRPr lang="en-US" b="1" i="0" u="none" strike="noStrike" cap="none" baseline="0" dirty="0">
              <a:solidFill>
                <a:schemeClr val="accent3"/>
              </a:solidFill>
              <a:latin typeface="Arial"/>
              <a:ea typeface="Arial"/>
              <a:cs typeface="Arial"/>
              <a:sym typeface="Arial"/>
            </a:endParaRPr>
          </a:p>
        </p:txBody>
      </p:sp>
      <p:pic>
        <p:nvPicPr>
          <p:cNvPr id="19" name="Shape 864"/>
          <p:cNvPicPr preferRelativeResize="0"/>
          <p:nvPr/>
        </p:nvPicPr>
        <p:blipFill rotWithShape="1">
          <a:blip r:embed="rId4">
            <a:alphaModFix/>
          </a:blip>
          <a:srcRect/>
          <a:stretch/>
        </p:blipFill>
        <p:spPr>
          <a:xfrm>
            <a:off x="2027605" y="2847729"/>
            <a:ext cx="735419" cy="216825"/>
          </a:xfrm>
          <a:prstGeom prst="rect">
            <a:avLst/>
          </a:prstGeom>
          <a:noFill/>
          <a:ln>
            <a:noFill/>
          </a:ln>
        </p:spPr>
      </p:pic>
      <p:pic>
        <p:nvPicPr>
          <p:cNvPr id="20" name="Shape 865"/>
          <p:cNvPicPr preferRelativeResize="0"/>
          <p:nvPr/>
        </p:nvPicPr>
        <p:blipFill rotWithShape="1">
          <a:blip r:embed="rId5">
            <a:alphaModFix/>
          </a:blip>
          <a:srcRect/>
          <a:stretch/>
        </p:blipFill>
        <p:spPr>
          <a:xfrm>
            <a:off x="3150750" y="3499659"/>
            <a:ext cx="495332" cy="431187"/>
          </a:xfrm>
          <a:prstGeom prst="rect">
            <a:avLst/>
          </a:prstGeom>
          <a:noFill/>
          <a:ln>
            <a:noFill/>
          </a:ln>
        </p:spPr>
      </p:pic>
      <p:pic>
        <p:nvPicPr>
          <p:cNvPr id="21" name="Shape 867"/>
          <p:cNvPicPr preferRelativeResize="0"/>
          <p:nvPr/>
        </p:nvPicPr>
        <p:blipFill rotWithShape="1">
          <a:blip r:embed="rId6">
            <a:alphaModFix/>
          </a:blip>
          <a:srcRect/>
          <a:stretch/>
        </p:blipFill>
        <p:spPr>
          <a:xfrm>
            <a:off x="3060509" y="2799638"/>
            <a:ext cx="904569" cy="303077"/>
          </a:xfrm>
          <a:prstGeom prst="rect">
            <a:avLst/>
          </a:prstGeom>
          <a:noFill/>
          <a:ln>
            <a:noFill/>
          </a:ln>
        </p:spPr>
      </p:pic>
      <p:pic>
        <p:nvPicPr>
          <p:cNvPr id="37" name="Picture 36" descr="new-google-logo-201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997" y="4154830"/>
            <a:ext cx="758905" cy="316211"/>
          </a:xfrm>
          <a:prstGeom prst="rect">
            <a:avLst/>
          </a:prstGeom>
        </p:spPr>
      </p:pic>
      <p:pic>
        <p:nvPicPr>
          <p:cNvPr id="43" name="Picture 42"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7605" y="3499659"/>
            <a:ext cx="783306" cy="313323"/>
          </a:xfrm>
          <a:prstGeom prst="rect">
            <a:avLst/>
          </a:prstGeom>
        </p:spPr>
      </p:pic>
      <p:sp>
        <p:nvSpPr>
          <p:cNvPr id="4" name="Rectangle 3"/>
          <p:cNvSpPr/>
          <p:nvPr/>
        </p:nvSpPr>
        <p:spPr>
          <a:xfrm>
            <a:off x="2286000" y="-3291391"/>
            <a:ext cx="4572000" cy="369332"/>
          </a:xfrm>
          <a:prstGeom prst="rect">
            <a:avLst/>
          </a:prstGeom>
        </p:spPr>
        <p:txBody>
          <a:bodyPr>
            <a:spAutoFit/>
          </a:bodyPr>
          <a:lstStyle/>
          <a:p>
            <a:endParaRPr lang="en-US" dirty="0"/>
          </a:p>
        </p:txBody>
      </p:sp>
      <p:sp>
        <p:nvSpPr>
          <p:cNvPr id="22" name="Rounded Rectangle 21"/>
          <p:cNvSpPr/>
          <p:nvPr/>
        </p:nvSpPr>
        <p:spPr>
          <a:xfrm>
            <a:off x="4595569" y="1080924"/>
            <a:ext cx="2830607" cy="3686456"/>
          </a:xfrm>
          <a:prstGeom prst="roundRect">
            <a:avLst>
              <a:gd name="adj" fmla="val 4817"/>
            </a:avLst>
          </a:prstGeom>
          <a:gradFill flip="none" rotWithShape="1">
            <a:gsLst>
              <a:gs pos="60000">
                <a:schemeClr val="bg1"/>
              </a:gs>
              <a:gs pos="100000">
                <a:srgbClr val="C5DED7"/>
              </a:gs>
            </a:gsLst>
            <a:lin ang="16200000" scaled="0"/>
            <a:tileRect/>
          </a:gradFill>
          <a:ln w="19050" cmpd="sng">
            <a:solidFill>
              <a:srgbClr val="B3B3B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Shape 850"/>
          <p:cNvSpPr txBox="1"/>
          <p:nvPr/>
        </p:nvSpPr>
        <p:spPr>
          <a:xfrm>
            <a:off x="4986814" y="1330980"/>
            <a:ext cx="2061600" cy="3699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2"/>
              </a:buClr>
              <a:buSzPct val="25000"/>
              <a:buFont typeface="Arial"/>
              <a:buNone/>
            </a:pPr>
            <a:r>
              <a:rPr lang="en-US" b="1" i="0" u="none" strike="noStrike" cap="none" baseline="0" dirty="0">
                <a:solidFill>
                  <a:schemeClr val="accent2"/>
                </a:solidFill>
                <a:latin typeface="Arial"/>
                <a:ea typeface="Arial"/>
                <a:cs typeface="Arial"/>
                <a:sym typeface="Arial"/>
              </a:rPr>
              <a:t>Pivotal </a:t>
            </a:r>
            <a:r>
              <a:rPr lang="en-US" b="1" i="0" u="none" strike="noStrike" cap="none" baseline="0" dirty="0" smtClean="0">
                <a:solidFill>
                  <a:schemeClr val="accent2"/>
                </a:solidFill>
                <a:latin typeface="Arial"/>
                <a:ea typeface="Arial"/>
                <a:cs typeface="Arial"/>
                <a:sym typeface="Arial"/>
              </a:rPr>
              <a:t>Managed</a:t>
            </a:r>
            <a:endParaRPr lang="en-US" b="1" i="0" u="none" strike="noStrike" cap="none" baseline="0" dirty="0">
              <a:solidFill>
                <a:schemeClr val="accent2"/>
              </a:solidFill>
              <a:latin typeface="Arial"/>
              <a:ea typeface="Arial"/>
              <a:cs typeface="Arial"/>
              <a:sym typeface="Arial"/>
            </a:endParaRPr>
          </a:p>
        </p:txBody>
      </p:sp>
      <p:pic>
        <p:nvPicPr>
          <p:cNvPr id="24" name="Shape 859"/>
          <p:cNvPicPr preferRelativeResize="0"/>
          <p:nvPr/>
        </p:nvPicPr>
        <p:blipFill rotWithShape="1">
          <a:blip r:embed="rId9">
            <a:alphaModFix/>
          </a:blip>
          <a:srcRect/>
          <a:stretch/>
        </p:blipFill>
        <p:spPr>
          <a:xfrm>
            <a:off x="5456865" y="2822510"/>
            <a:ext cx="1199851" cy="310176"/>
          </a:xfrm>
          <a:prstGeom prst="rect">
            <a:avLst/>
          </a:prstGeom>
          <a:noFill/>
          <a:ln>
            <a:noFill/>
          </a:ln>
        </p:spPr>
      </p:pic>
      <p:pic>
        <p:nvPicPr>
          <p:cNvPr id="25" name="Shape 867"/>
          <p:cNvPicPr preferRelativeResize="0"/>
          <p:nvPr/>
        </p:nvPicPr>
        <p:blipFill rotWithShape="1">
          <a:blip r:embed="rId6">
            <a:alphaModFix/>
          </a:blip>
          <a:srcRect/>
          <a:stretch/>
        </p:blipFill>
        <p:spPr>
          <a:xfrm>
            <a:off x="5428207" y="4154830"/>
            <a:ext cx="1203982" cy="403396"/>
          </a:xfrm>
          <a:prstGeom prst="rect">
            <a:avLst/>
          </a:prstGeom>
          <a:noFill/>
          <a:ln>
            <a:noFill/>
          </a:ln>
        </p:spPr>
      </p:pic>
      <p:pic>
        <p:nvPicPr>
          <p:cNvPr id="26" name="Picture 25" descr="PivotalCloudFoundry-CloudRings-OnLigh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093" y="1867854"/>
            <a:ext cx="728357" cy="485684"/>
          </a:xfrm>
          <a:prstGeom prst="rect">
            <a:avLst/>
          </a:prstGeom>
        </p:spPr>
      </p:pic>
      <p:cxnSp>
        <p:nvCxnSpPr>
          <p:cNvPr id="27" name="Straight Connector 26"/>
          <p:cNvCxnSpPr/>
          <p:nvPr/>
        </p:nvCxnSpPr>
        <p:spPr>
          <a:xfrm flipH="1">
            <a:off x="5015676" y="2504726"/>
            <a:ext cx="2005492" cy="0"/>
          </a:xfrm>
          <a:prstGeom prst="line">
            <a:avLst/>
          </a:prstGeom>
          <a:ln>
            <a:solidFill>
              <a:schemeClr val="bg2"/>
            </a:solidFill>
          </a:ln>
        </p:spPr>
        <p:style>
          <a:lnRef idx="1">
            <a:schemeClr val="dk1"/>
          </a:lnRef>
          <a:fillRef idx="0">
            <a:schemeClr val="dk1"/>
          </a:fillRef>
          <a:effectRef idx="0">
            <a:schemeClr val="dk1"/>
          </a:effectRef>
          <a:fontRef idx="minor">
            <a:schemeClr val="tx1"/>
          </a:fontRef>
        </p:style>
      </p:cxnSp>
      <p:pic>
        <p:nvPicPr>
          <p:cNvPr id="29" name="Picture 28" descr="AmazonWebservices_Logo.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7353" y="3433862"/>
            <a:ext cx="947801" cy="379120"/>
          </a:xfrm>
          <a:prstGeom prst="rect">
            <a:avLst/>
          </a:prstGeom>
        </p:spPr>
      </p:pic>
      <p:sp>
        <p:nvSpPr>
          <p:cNvPr id="8" name="TextBox 7"/>
          <p:cNvSpPr txBox="1"/>
          <p:nvPr/>
        </p:nvSpPr>
        <p:spPr>
          <a:xfrm>
            <a:off x="7405085" y="2808964"/>
            <a:ext cx="1505540" cy="461665"/>
          </a:xfrm>
          <a:prstGeom prst="rect">
            <a:avLst/>
          </a:prstGeom>
          <a:noFill/>
        </p:spPr>
        <p:txBody>
          <a:bodyPr wrap="none" rtlCol="0">
            <a:spAutoFit/>
          </a:bodyPr>
          <a:lstStyle/>
          <a:p>
            <a:pPr marL="285750" indent="-109538">
              <a:buFont typeface="Arial"/>
              <a:buChar char="•"/>
            </a:pPr>
            <a:r>
              <a:rPr lang="en-US" sz="1200" b="1" dirty="0" smtClean="0">
                <a:solidFill>
                  <a:schemeClr val="tx2"/>
                </a:solidFill>
              </a:rPr>
              <a:t>25K Containers</a:t>
            </a:r>
          </a:p>
          <a:p>
            <a:pPr marL="285750" indent="-109538">
              <a:buFont typeface="Arial"/>
              <a:buChar char="•"/>
            </a:pPr>
            <a:r>
              <a:rPr lang="en-US" sz="1200" b="1" dirty="0" smtClean="0">
                <a:solidFill>
                  <a:schemeClr val="tx2"/>
                </a:solidFill>
              </a:rPr>
              <a:t>Just 4 Operators</a:t>
            </a:r>
            <a:endParaRPr lang="en-US" sz="1200" b="1" dirty="0">
              <a:solidFill>
                <a:schemeClr val="tx2"/>
              </a:solidFill>
            </a:endParaRPr>
          </a:p>
        </p:txBody>
      </p:sp>
      <p:cxnSp>
        <p:nvCxnSpPr>
          <p:cNvPr id="10" name="Straight Arrow Connector 9"/>
          <p:cNvCxnSpPr/>
          <p:nvPr/>
        </p:nvCxnSpPr>
        <p:spPr>
          <a:xfrm>
            <a:off x="6818924" y="3069998"/>
            <a:ext cx="7748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9144000" y="2125811"/>
            <a:ext cx="2478575" cy="2154436"/>
          </a:xfrm>
          <a:prstGeom prst="rect">
            <a:avLst/>
          </a:prstGeom>
        </p:spPr>
        <p:txBody>
          <a:bodyPr wrap="square">
            <a:spAutoFit/>
          </a:bodyPr>
          <a:lstStyle/>
          <a:p>
            <a:r>
              <a:rPr lang="en-US" b="1" dirty="0"/>
              <a:t>Exploratory Questions:</a:t>
            </a:r>
          </a:p>
          <a:p>
            <a:pPr marL="285750" indent="-285750">
              <a:buFont typeface="Arial"/>
              <a:buChar char="•"/>
            </a:pPr>
            <a:r>
              <a:rPr lang="en-US" sz="1400" dirty="0"/>
              <a:t>What </a:t>
            </a:r>
            <a:r>
              <a:rPr lang="en-US" sz="1400" dirty="0" err="1"/>
              <a:t>IaaS</a:t>
            </a:r>
            <a:r>
              <a:rPr lang="en-US" sz="1400" dirty="0"/>
              <a:t> are they using?</a:t>
            </a:r>
          </a:p>
          <a:p>
            <a:pPr marL="285750" indent="-285750">
              <a:buFont typeface="Arial"/>
              <a:buChar char="•"/>
            </a:pPr>
            <a:r>
              <a:rPr lang="en-US" sz="1400" dirty="0"/>
              <a:t>Interested in using public </a:t>
            </a:r>
            <a:r>
              <a:rPr lang="en-US" sz="1400" dirty="0" err="1"/>
              <a:t>IaaS</a:t>
            </a:r>
            <a:r>
              <a:rPr lang="en-US" sz="1400" dirty="0"/>
              <a:t>?</a:t>
            </a:r>
          </a:p>
          <a:p>
            <a:pPr marL="285750" indent="-285750">
              <a:buFont typeface="Arial"/>
              <a:buChar char="•"/>
            </a:pPr>
            <a:r>
              <a:rPr lang="en-US" sz="1400" dirty="0"/>
              <a:t>Any app projects that require urgent iterations can get started on PWSE</a:t>
            </a:r>
          </a:p>
        </p:txBody>
      </p:sp>
    </p:spTree>
    <p:extLst>
      <p:ext uri="{BB962C8B-B14F-4D97-AF65-F5344CB8AC3E}">
        <p14:creationId xmlns:p14="http://schemas.microsoft.com/office/powerpoint/2010/main" val="1265049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0"/>
                                        </p:tgtEl>
                                      </p:cBhvr>
                                    </p:animEffect>
                                    <p:animScale>
                                      <p:cBhvr>
                                        <p:cTn id="10" dur="250" autoRev="1" fill="hold"/>
                                        <p:tgtEl>
                                          <p:spTgt spid="20"/>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1"/>
                                        </p:tgtEl>
                                      </p:cBhvr>
                                    </p:animEffect>
                                    <p:animScale>
                                      <p:cBhvr>
                                        <p:cTn id="13" dur="250" autoRev="1" fill="hold"/>
                                        <p:tgtEl>
                                          <p:spTgt spid="21"/>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37"/>
                                        </p:tgtEl>
                                      </p:cBhvr>
                                    </p:animEffect>
                                    <p:animScale>
                                      <p:cBhvr>
                                        <p:cTn id="16" dur="250" autoRev="1" fill="hold"/>
                                        <p:tgtEl>
                                          <p:spTgt spid="37"/>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43"/>
                                        </p:tgtEl>
                                      </p:cBhvr>
                                    </p:animEffect>
                                    <p:animScale>
                                      <p:cBhvr>
                                        <p:cTn id="19" dur="250" autoRev="1" fill="hold"/>
                                        <p:tgtEl>
                                          <p:spTgt spid="43"/>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24"/>
                                        </p:tgtEl>
                                      </p:cBhvr>
                                    </p:animEffect>
                                    <p:animScale>
                                      <p:cBhvr>
                                        <p:cTn id="24" dur="250" autoRev="1" fill="hold"/>
                                        <p:tgtEl>
                                          <p:spTgt spid="24"/>
                                        </p:tgtEl>
                                      </p:cBhvr>
                                      <p:by x="105000" y="105000"/>
                                    </p:animScale>
                                  </p:childTnLst>
                                </p:cTn>
                              </p:par>
                            </p:childTnLst>
                          </p:cTn>
                        </p:par>
                        <p:par>
                          <p:cTn id="25" fill="hold">
                            <p:stCondLst>
                              <p:cond delay="500"/>
                            </p:stCondLst>
                            <p:childTnLst>
                              <p:par>
                                <p:cTn id="26" presetID="9" presetClass="entr" presetSubtype="0" fill="hold" grpId="0" nodeType="after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1000"/>
                                        <p:tgtEl>
                                          <p:spTgt spid="8"/>
                                        </p:tgtEl>
                                      </p:cBhvr>
                                    </p:animEffect>
                                  </p:childTnLst>
                                </p:cTn>
                              </p:par>
                              <p:par>
                                <p:cTn id="29" presetID="9"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Time to Market at Less Cost</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32</a:t>
            </a:fld>
            <a:endParaRPr lang="en-US"/>
          </a:p>
        </p:txBody>
      </p:sp>
      <p:pic>
        <p:nvPicPr>
          <p:cNvPr id="31" name="Picture 30"/>
          <p:cNvPicPr>
            <a:picLocks noChangeAspect="1"/>
          </p:cNvPicPr>
          <p:nvPr/>
        </p:nvPicPr>
        <p:blipFill>
          <a:blip r:embed="rId3"/>
          <a:stretch>
            <a:fillRect/>
          </a:stretch>
        </p:blipFill>
        <p:spPr>
          <a:xfrm>
            <a:off x="564464" y="893268"/>
            <a:ext cx="1577818" cy="1287584"/>
          </a:xfrm>
          <a:prstGeom prst="rect">
            <a:avLst/>
          </a:prstGeom>
        </p:spPr>
      </p:pic>
      <p:sp>
        <p:nvSpPr>
          <p:cNvPr id="32" name="TextBox 31"/>
          <p:cNvSpPr txBox="1"/>
          <p:nvPr/>
        </p:nvSpPr>
        <p:spPr>
          <a:xfrm>
            <a:off x="2665332" y="1464016"/>
            <a:ext cx="2343873" cy="646331"/>
          </a:xfrm>
          <a:prstGeom prst="rect">
            <a:avLst/>
          </a:prstGeom>
          <a:noFill/>
        </p:spPr>
        <p:txBody>
          <a:bodyPr wrap="none" rtlCol="0">
            <a:spAutoFit/>
          </a:bodyPr>
          <a:lstStyle/>
          <a:p>
            <a:r>
              <a:rPr lang="en-US" sz="1800" dirty="0" smtClean="0">
                <a:solidFill>
                  <a:schemeClr val="bg2"/>
                </a:solidFill>
              </a:rPr>
              <a:t>BEFORE</a:t>
            </a:r>
          </a:p>
          <a:p>
            <a:r>
              <a:rPr lang="en-US" b="1" dirty="0" smtClean="0">
                <a:solidFill>
                  <a:schemeClr val="accent3"/>
                </a:solidFill>
              </a:rPr>
              <a:t>Originally Allocated</a:t>
            </a:r>
            <a:endParaRPr lang="en-US" sz="1800" b="1" dirty="0">
              <a:solidFill>
                <a:schemeClr val="accent3"/>
              </a:solidFill>
            </a:endParaRPr>
          </a:p>
        </p:txBody>
      </p:sp>
      <p:sp>
        <p:nvSpPr>
          <p:cNvPr id="38" name="TextBox 37"/>
          <p:cNvSpPr txBox="1"/>
          <p:nvPr/>
        </p:nvSpPr>
        <p:spPr>
          <a:xfrm>
            <a:off x="2630281" y="2690281"/>
            <a:ext cx="2288657" cy="461665"/>
          </a:xfrm>
          <a:prstGeom prst="rect">
            <a:avLst/>
          </a:prstGeom>
          <a:noFill/>
        </p:spPr>
        <p:txBody>
          <a:bodyPr wrap="none" rtlCol="0">
            <a:spAutoFit/>
          </a:bodyPr>
          <a:lstStyle/>
          <a:p>
            <a:pPr lvl="0"/>
            <a:r>
              <a:rPr lang="en-US" sz="2400" b="1" dirty="0" smtClean="0">
                <a:solidFill>
                  <a:srgbClr val="1F6FB8"/>
                </a:solidFill>
              </a:rPr>
              <a:t>12 </a:t>
            </a:r>
            <a:r>
              <a:rPr lang="en-US" sz="1400" b="1" dirty="0" smtClean="0">
                <a:solidFill>
                  <a:srgbClr val="474747"/>
                </a:solidFill>
              </a:rPr>
              <a:t>Software Engineers</a:t>
            </a:r>
            <a:endParaRPr lang="en-US" sz="1400" b="1" dirty="0">
              <a:solidFill>
                <a:srgbClr val="474747"/>
              </a:solidFill>
            </a:endParaRPr>
          </a:p>
        </p:txBody>
      </p:sp>
      <p:sp>
        <p:nvSpPr>
          <p:cNvPr id="40" name="TextBox 39"/>
          <p:cNvSpPr txBox="1"/>
          <p:nvPr/>
        </p:nvSpPr>
        <p:spPr>
          <a:xfrm>
            <a:off x="2643109" y="3946005"/>
            <a:ext cx="1250713" cy="461665"/>
          </a:xfrm>
          <a:prstGeom prst="rect">
            <a:avLst/>
          </a:prstGeom>
          <a:noFill/>
        </p:spPr>
        <p:txBody>
          <a:bodyPr wrap="none" rtlCol="0">
            <a:spAutoFit/>
          </a:bodyPr>
          <a:lstStyle/>
          <a:p>
            <a:pPr lvl="0"/>
            <a:r>
              <a:rPr lang="en-US" sz="2400" b="1" dirty="0" smtClean="0">
                <a:solidFill>
                  <a:srgbClr val="1F6FB8"/>
                </a:solidFill>
              </a:rPr>
              <a:t>14 </a:t>
            </a:r>
            <a:r>
              <a:rPr lang="en-US" sz="1400" b="1" dirty="0" smtClean="0">
                <a:solidFill>
                  <a:schemeClr val="tx2"/>
                </a:solidFill>
              </a:rPr>
              <a:t>Months</a:t>
            </a:r>
            <a:endParaRPr lang="en-US" sz="1400" b="1" dirty="0">
              <a:solidFill>
                <a:schemeClr val="tx2"/>
              </a:solidFill>
            </a:endParaRPr>
          </a:p>
        </p:txBody>
      </p:sp>
      <p:sp>
        <p:nvSpPr>
          <p:cNvPr id="41" name="TextBox 40"/>
          <p:cNvSpPr txBox="1"/>
          <p:nvPr/>
        </p:nvSpPr>
        <p:spPr>
          <a:xfrm>
            <a:off x="5773161" y="1464016"/>
            <a:ext cx="2160016" cy="646331"/>
          </a:xfrm>
          <a:prstGeom prst="rect">
            <a:avLst/>
          </a:prstGeom>
          <a:noFill/>
        </p:spPr>
        <p:txBody>
          <a:bodyPr wrap="none" rtlCol="0">
            <a:spAutoFit/>
          </a:bodyPr>
          <a:lstStyle/>
          <a:p>
            <a:r>
              <a:rPr lang="en-US" sz="1800" dirty="0" smtClean="0">
                <a:solidFill>
                  <a:schemeClr val="bg2"/>
                </a:solidFill>
              </a:rPr>
              <a:t>AFTER</a:t>
            </a:r>
          </a:p>
          <a:p>
            <a:r>
              <a:rPr lang="en-US" b="1" dirty="0" smtClean="0">
                <a:solidFill>
                  <a:schemeClr val="accent2"/>
                </a:solidFill>
              </a:rPr>
              <a:t>Actually Required</a:t>
            </a:r>
            <a:endParaRPr lang="en-US" sz="1800" b="1" dirty="0">
              <a:solidFill>
                <a:schemeClr val="accent2"/>
              </a:solidFill>
            </a:endParaRPr>
          </a:p>
        </p:txBody>
      </p:sp>
      <p:sp>
        <p:nvSpPr>
          <p:cNvPr id="63" name="TextBox 62"/>
          <p:cNvSpPr txBox="1"/>
          <p:nvPr/>
        </p:nvSpPr>
        <p:spPr>
          <a:xfrm>
            <a:off x="5780377" y="2690281"/>
            <a:ext cx="2117487" cy="461665"/>
          </a:xfrm>
          <a:prstGeom prst="rect">
            <a:avLst/>
          </a:prstGeom>
          <a:noFill/>
        </p:spPr>
        <p:txBody>
          <a:bodyPr wrap="none" rtlCol="0">
            <a:spAutoFit/>
          </a:bodyPr>
          <a:lstStyle/>
          <a:p>
            <a:pPr lvl="0"/>
            <a:r>
              <a:rPr lang="en-US" sz="2400" b="1" dirty="0" smtClean="0">
                <a:solidFill>
                  <a:srgbClr val="00AE9E"/>
                </a:solidFill>
              </a:rPr>
              <a:t>6 </a:t>
            </a:r>
            <a:r>
              <a:rPr lang="en-US" sz="1400" b="1" dirty="0" smtClean="0">
                <a:solidFill>
                  <a:srgbClr val="474747"/>
                </a:solidFill>
              </a:rPr>
              <a:t>Software Engineers</a:t>
            </a:r>
            <a:endParaRPr lang="en-US" sz="1400" b="1" dirty="0">
              <a:solidFill>
                <a:srgbClr val="474747"/>
              </a:solidFill>
            </a:endParaRPr>
          </a:p>
        </p:txBody>
      </p:sp>
      <p:sp>
        <p:nvSpPr>
          <p:cNvPr id="64" name="TextBox 63"/>
          <p:cNvSpPr txBox="1"/>
          <p:nvPr/>
        </p:nvSpPr>
        <p:spPr>
          <a:xfrm>
            <a:off x="5793205" y="3946005"/>
            <a:ext cx="1079542" cy="461665"/>
          </a:xfrm>
          <a:prstGeom prst="rect">
            <a:avLst/>
          </a:prstGeom>
          <a:noFill/>
        </p:spPr>
        <p:txBody>
          <a:bodyPr wrap="none" rtlCol="0">
            <a:spAutoFit/>
          </a:bodyPr>
          <a:lstStyle/>
          <a:p>
            <a:r>
              <a:rPr lang="en-US" sz="2400" b="1" dirty="0">
                <a:solidFill>
                  <a:srgbClr val="00AE9E"/>
                </a:solidFill>
              </a:rPr>
              <a:t>6 </a:t>
            </a:r>
            <a:r>
              <a:rPr lang="en-US" sz="1400" b="1" dirty="0" smtClean="0">
                <a:solidFill>
                  <a:schemeClr val="tx2"/>
                </a:solidFill>
              </a:rPr>
              <a:t>Months</a:t>
            </a:r>
            <a:endParaRPr lang="en-US" sz="1400" b="1" dirty="0">
              <a:solidFill>
                <a:schemeClr val="tx2"/>
              </a:solidFill>
            </a:endParaRPr>
          </a:p>
        </p:txBody>
      </p:sp>
      <p:grpSp>
        <p:nvGrpSpPr>
          <p:cNvPr id="12" name="Group 11"/>
          <p:cNvGrpSpPr/>
          <p:nvPr/>
        </p:nvGrpSpPr>
        <p:grpSpPr>
          <a:xfrm>
            <a:off x="2467417" y="1294659"/>
            <a:ext cx="3106150" cy="3222813"/>
            <a:chOff x="2467417" y="1229715"/>
            <a:chExt cx="3106150" cy="2724879"/>
          </a:xfrm>
        </p:grpSpPr>
        <p:cxnSp>
          <p:nvCxnSpPr>
            <p:cNvPr id="34" name="Straight Connector 33"/>
            <p:cNvCxnSpPr/>
            <p:nvPr/>
          </p:nvCxnSpPr>
          <p:spPr>
            <a:xfrm flipV="1">
              <a:off x="557356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2467417" y="1229715"/>
              <a:ext cx="0" cy="2724879"/>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2763482" y="2469509"/>
            <a:ext cx="1911252" cy="237748"/>
            <a:chOff x="2763482" y="2411781"/>
            <a:chExt cx="1911252" cy="237748"/>
          </a:xfrm>
        </p:grpSpPr>
        <p:pic>
          <p:nvPicPr>
            <p:cNvPr id="8" name="Picture 7"/>
            <p:cNvPicPr>
              <a:picLocks noChangeAspect="1"/>
            </p:cNvPicPr>
            <p:nvPr/>
          </p:nvPicPr>
          <p:blipFill>
            <a:blip r:embed="rId4"/>
            <a:stretch>
              <a:fillRect/>
            </a:stretch>
          </p:blipFill>
          <p:spPr>
            <a:xfrm>
              <a:off x="2763482" y="2411781"/>
              <a:ext cx="151295" cy="237748"/>
            </a:xfrm>
            <a:prstGeom prst="rect">
              <a:avLst/>
            </a:prstGeom>
          </p:spPr>
        </p:pic>
        <p:pic>
          <p:nvPicPr>
            <p:cNvPr id="39" name="Picture 38"/>
            <p:cNvPicPr>
              <a:picLocks noChangeAspect="1"/>
            </p:cNvPicPr>
            <p:nvPr/>
          </p:nvPicPr>
          <p:blipFill>
            <a:blip r:embed="rId4"/>
            <a:stretch>
              <a:fillRect/>
            </a:stretch>
          </p:blipFill>
          <p:spPr>
            <a:xfrm>
              <a:off x="2923478" y="2411781"/>
              <a:ext cx="151295" cy="237748"/>
            </a:xfrm>
            <a:prstGeom prst="rect">
              <a:avLst/>
            </a:prstGeom>
          </p:spPr>
        </p:pic>
        <p:pic>
          <p:nvPicPr>
            <p:cNvPr id="42" name="Picture 41"/>
            <p:cNvPicPr>
              <a:picLocks noChangeAspect="1"/>
            </p:cNvPicPr>
            <p:nvPr/>
          </p:nvPicPr>
          <p:blipFill>
            <a:blip r:embed="rId4"/>
            <a:stretch>
              <a:fillRect/>
            </a:stretch>
          </p:blipFill>
          <p:spPr>
            <a:xfrm>
              <a:off x="3083474" y="2411781"/>
              <a:ext cx="151295" cy="237748"/>
            </a:xfrm>
            <a:prstGeom prst="rect">
              <a:avLst/>
            </a:prstGeom>
          </p:spPr>
        </p:pic>
        <p:pic>
          <p:nvPicPr>
            <p:cNvPr id="43" name="Picture 42"/>
            <p:cNvPicPr>
              <a:picLocks noChangeAspect="1"/>
            </p:cNvPicPr>
            <p:nvPr/>
          </p:nvPicPr>
          <p:blipFill>
            <a:blip r:embed="rId4"/>
            <a:stretch>
              <a:fillRect/>
            </a:stretch>
          </p:blipFill>
          <p:spPr>
            <a:xfrm>
              <a:off x="3243470" y="2411781"/>
              <a:ext cx="151295" cy="237748"/>
            </a:xfrm>
            <a:prstGeom prst="rect">
              <a:avLst/>
            </a:prstGeom>
          </p:spPr>
        </p:pic>
        <p:pic>
          <p:nvPicPr>
            <p:cNvPr id="44" name="Picture 43"/>
            <p:cNvPicPr>
              <a:picLocks noChangeAspect="1"/>
            </p:cNvPicPr>
            <p:nvPr/>
          </p:nvPicPr>
          <p:blipFill>
            <a:blip r:embed="rId4"/>
            <a:stretch>
              <a:fillRect/>
            </a:stretch>
          </p:blipFill>
          <p:spPr>
            <a:xfrm>
              <a:off x="3403466" y="2411781"/>
              <a:ext cx="151295" cy="237748"/>
            </a:xfrm>
            <a:prstGeom prst="rect">
              <a:avLst/>
            </a:prstGeom>
          </p:spPr>
        </p:pic>
        <p:pic>
          <p:nvPicPr>
            <p:cNvPr id="45" name="Picture 44"/>
            <p:cNvPicPr>
              <a:picLocks noChangeAspect="1"/>
            </p:cNvPicPr>
            <p:nvPr/>
          </p:nvPicPr>
          <p:blipFill>
            <a:blip r:embed="rId4"/>
            <a:stretch>
              <a:fillRect/>
            </a:stretch>
          </p:blipFill>
          <p:spPr>
            <a:xfrm>
              <a:off x="3563462" y="2411781"/>
              <a:ext cx="151295" cy="237748"/>
            </a:xfrm>
            <a:prstGeom prst="rect">
              <a:avLst/>
            </a:prstGeom>
          </p:spPr>
        </p:pic>
        <p:pic>
          <p:nvPicPr>
            <p:cNvPr id="46" name="Picture 45"/>
            <p:cNvPicPr>
              <a:picLocks noChangeAspect="1"/>
            </p:cNvPicPr>
            <p:nvPr/>
          </p:nvPicPr>
          <p:blipFill>
            <a:blip r:embed="rId4"/>
            <a:stretch>
              <a:fillRect/>
            </a:stretch>
          </p:blipFill>
          <p:spPr>
            <a:xfrm>
              <a:off x="3723458" y="2411781"/>
              <a:ext cx="151295" cy="237748"/>
            </a:xfrm>
            <a:prstGeom prst="rect">
              <a:avLst/>
            </a:prstGeom>
          </p:spPr>
        </p:pic>
        <p:pic>
          <p:nvPicPr>
            <p:cNvPr id="47" name="Picture 46"/>
            <p:cNvPicPr>
              <a:picLocks noChangeAspect="1"/>
            </p:cNvPicPr>
            <p:nvPr/>
          </p:nvPicPr>
          <p:blipFill>
            <a:blip r:embed="rId4"/>
            <a:stretch>
              <a:fillRect/>
            </a:stretch>
          </p:blipFill>
          <p:spPr>
            <a:xfrm>
              <a:off x="3883454" y="2411781"/>
              <a:ext cx="151295" cy="237748"/>
            </a:xfrm>
            <a:prstGeom prst="rect">
              <a:avLst/>
            </a:prstGeom>
          </p:spPr>
        </p:pic>
        <p:pic>
          <p:nvPicPr>
            <p:cNvPr id="48" name="Picture 47"/>
            <p:cNvPicPr>
              <a:picLocks noChangeAspect="1"/>
            </p:cNvPicPr>
            <p:nvPr/>
          </p:nvPicPr>
          <p:blipFill>
            <a:blip r:embed="rId4"/>
            <a:stretch>
              <a:fillRect/>
            </a:stretch>
          </p:blipFill>
          <p:spPr>
            <a:xfrm>
              <a:off x="4043450" y="2411781"/>
              <a:ext cx="151295" cy="237748"/>
            </a:xfrm>
            <a:prstGeom prst="rect">
              <a:avLst/>
            </a:prstGeom>
          </p:spPr>
        </p:pic>
        <p:pic>
          <p:nvPicPr>
            <p:cNvPr id="53" name="Picture 52"/>
            <p:cNvPicPr>
              <a:picLocks noChangeAspect="1"/>
            </p:cNvPicPr>
            <p:nvPr/>
          </p:nvPicPr>
          <p:blipFill>
            <a:blip r:embed="rId4"/>
            <a:stretch>
              <a:fillRect/>
            </a:stretch>
          </p:blipFill>
          <p:spPr>
            <a:xfrm>
              <a:off x="4203446" y="2411781"/>
              <a:ext cx="151295" cy="237748"/>
            </a:xfrm>
            <a:prstGeom prst="rect">
              <a:avLst/>
            </a:prstGeom>
          </p:spPr>
        </p:pic>
        <p:pic>
          <p:nvPicPr>
            <p:cNvPr id="54" name="Picture 53"/>
            <p:cNvPicPr>
              <a:picLocks noChangeAspect="1"/>
            </p:cNvPicPr>
            <p:nvPr/>
          </p:nvPicPr>
          <p:blipFill>
            <a:blip r:embed="rId4"/>
            <a:stretch>
              <a:fillRect/>
            </a:stretch>
          </p:blipFill>
          <p:spPr>
            <a:xfrm>
              <a:off x="4363442" y="2411781"/>
              <a:ext cx="151295" cy="237748"/>
            </a:xfrm>
            <a:prstGeom prst="rect">
              <a:avLst/>
            </a:prstGeom>
          </p:spPr>
        </p:pic>
        <p:pic>
          <p:nvPicPr>
            <p:cNvPr id="73" name="Picture 72"/>
            <p:cNvPicPr>
              <a:picLocks noChangeAspect="1"/>
            </p:cNvPicPr>
            <p:nvPr/>
          </p:nvPicPr>
          <p:blipFill>
            <a:blip r:embed="rId4"/>
            <a:stretch>
              <a:fillRect/>
            </a:stretch>
          </p:blipFill>
          <p:spPr>
            <a:xfrm>
              <a:off x="4523439" y="2411781"/>
              <a:ext cx="151295" cy="237748"/>
            </a:xfrm>
            <a:prstGeom prst="rect">
              <a:avLst/>
            </a:prstGeom>
          </p:spPr>
        </p:pic>
      </p:grpSp>
      <p:grpSp>
        <p:nvGrpSpPr>
          <p:cNvPr id="11" name="Group 10"/>
          <p:cNvGrpSpPr/>
          <p:nvPr/>
        </p:nvGrpSpPr>
        <p:grpSpPr>
          <a:xfrm>
            <a:off x="2751511" y="3466916"/>
            <a:ext cx="1756045" cy="236174"/>
            <a:chOff x="3100253" y="4228819"/>
            <a:chExt cx="1931650" cy="259791"/>
          </a:xfrm>
        </p:grpSpPr>
        <p:pic>
          <p:nvPicPr>
            <p:cNvPr id="10" name="Picture 9"/>
            <p:cNvPicPr>
              <a:picLocks noChangeAspect="1"/>
            </p:cNvPicPr>
            <p:nvPr/>
          </p:nvPicPr>
          <p:blipFill>
            <a:blip r:embed="rId5"/>
            <a:stretch>
              <a:fillRect/>
            </a:stretch>
          </p:blipFill>
          <p:spPr>
            <a:xfrm>
              <a:off x="3100253" y="4228819"/>
              <a:ext cx="259791" cy="259791"/>
            </a:xfrm>
            <a:prstGeom prst="rect">
              <a:avLst/>
            </a:prstGeom>
          </p:spPr>
        </p:pic>
        <p:pic>
          <p:nvPicPr>
            <p:cNvPr id="87" name="Picture 86"/>
            <p:cNvPicPr>
              <a:picLocks noChangeAspect="1"/>
            </p:cNvPicPr>
            <p:nvPr/>
          </p:nvPicPr>
          <p:blipFill>
            <a:blip r:embed="rId5"/>
            <a:stretch>
              <a:fillRect/>
            </a:stretch>
          </p:blipFill>
          <p:spPr>
            <a:xfrm>
              <a:off x="3378896" y="4228819"/>
              <a:ext cx="259791" cy="259791"/>
            </a:xfrm>
            <a:prstGeom prst="rect">
              <a:avLst/>
            </a:prstGeom>
          </p:spPr>
        </p:pic>
        <p:pic>
          <p:nvPicPr>
            <p:cNvPr id="88" name="Picture 87"/>
            <p:cNvPicPr>
              <a:picLocks noChangeAspect="1"/>
            </p:cNvPicPr>
            <p:nvPr/>
          </p:nvPicPr>
          <p:blipFill>
            <a:blip r:embed="rId5"/>
            <a:stretch>
              <a:fillRect/>
            </a:stretch>
          </p:blipFill>
          <p:spPr>
            <a:xfrm>
              <a:off x="3657539" y="4228819"/>
              <a:ext cx="259791" cy="259791"/>
            </a:xfrm>
            <a:prstGeom prst="rect">
              <a:avLst/>
            </a:prstGeom>
          </p:spPr>
        </p:pic>
        <p:pic>
          <p:nvPicPr>
            <p:cNvPr id="89" name="Picture 88"/>
            <p:cNvPicPr>
              <a:picLocks noChangeAspect="1"/>
            </p:cNvPicPr>
            <p:nvPr/>
          </p:nvPicPr>
          <p:blipFill>
            <a:blip r:embed="rId5"/>
            <a:stretch>
              <a:fillRect/>
            </a:stretch>
          </p:blipFill>
          <p:spPr>
            <a:xfrm>
              <a:off x="3936182" y="4228819"/>
              <a:ext cx="259791" cy="259791"/>
            </a:xfrm>
            <a:prstGeom prst="rect">
              <a:avLst/>
            </a:prstGeom>
          </p:spPr>
        </p:pic>
        <p:pic>
          <p:nvPicPr>
            <p:cNvPr id="90" name="Picture 89"/>
            <p:cNvPicPr>
              <a:picLocks noChangeAspect="1"/>
            </p:cNvPicPr>
            <p:nvPr/>
          </p:nvPicPr>
          <p:blipFill>
            <a:blip r:embed="rId5"/>
            <a:stretch>
              <a:fillRect/>
            </a:stretch>
          </p:blipFill>
          <p:spPr>
            <a:xfrm>
              <a:off x="4214825" y="4228819"/>
              <a:ext cx="259791" cy="259791"/>
            </a:xfrm>
            <a:prstGeom prst="rect">
              <a:avLst/>
            </a:prstGeom>
          </p:spPr>
        </p:pic>
        <p:pic>
          <p:nvPicPr>
            <p:cNvPr id="91" name="Picture 90"/>
            <p:cNvPicPr>
              <a:picLocks noChangeAspect="1"/>
            </p:cNvPicPr>
            <p:nvPr/>
          </p:nvPicPr>
          <p:blipFill>
            <a:blip r:embed="rId5"/>
            <a:stretch>
              <a:fillRect/>
            </a:stretch>
          </p:blipFill>
          <p:spPr>
            <a:xfrm>
              <a:off x="4493468" y="4228819"/>
              <a:ext cx="259791" cy="259791"/>
            </a:xfrm>
            <a:prstGeom prst="rect">
              <a:avLst/>
            </a:prstGeom>
          </p:spPr>
        </p:pic>
        <p:pic>
          <p:nvPicPr>
            <p:cNvPr id="92" name="Picture 91"/>
            <p:cNvPicPr>
              <a:picLocks noChangeAspect="1"/>
            </p:cNvPicPr>
            <p:nvPr/>
          </p:nvPicPr>
          <p:blipFill>
            <a:blip r:embed="rId5"/>
            <a:stretch>
              <a:fillRect/>
            </a:stretch>
          </p:blipFill>
          <p:spPr>
            <a:xfrm>
              <a:off x="4772112" y="4228819"/>
              <a:ext cx="259791" cy="259791"/>
            </a:xfrm>
            <a:prstGeom prst="rect">
              <a:avLst/>
            </a:prstGeom>
          </p:spPr>
        </p:pic>
      </p:grpSp>
      <p:grpSp>
        <p:nvGrpSpPr>
          <p:cNvPr id="93" name="Group 92"/>
          <p:cNvGrpSpPr/>
          <p:nvPr/>
        </p:nvGrpSpPr>
        <p:grpSpPr>
          <a:xfrm>
            <a:off x="2751511" y="3726707"/>
            <a:ext cx="1756045" cy="236174"/>
            <a:chOff x="3100253" y="4228819"/>
            <a:chExt cx="1931650" cy="259791"/>
          </a:xfrm>
        </p:grpSpPr>
        <p:pic>
          <p:nvPicPr>
            <p:cNvPr id="94" name="Picture 93"/>
            <p:cNvPicPr>
              <a:picLocks noChangeAspect="1"/>
            </p:cNvPicPr>
            <p:nvPr/>
          </p:nvPicPr>
          <p:blipFill>
            <a:blip r:embed="rId5"/>
            <a:stretch>
              <a:fillRect/>
            </a:stretch>
          </p:blipFill>
          <p:spPr>
            <a:xfrm>
              <a:off x="3100253" y="4228819"/>
              <a:ext cx="259791" cy="259791"/>
            </a:xfrm>
            <a:prstGeom prst="rect">
              <a:avLst/>
            </a:prstGeom>
          </p:spPr>
        </p:pic>
        <p:pic>
          <p:nvPicPr>
            <p:cNvPr id="95" name="Picture 94"/>
            <p:cNvPicPr>
              <a:picLocks noChangeAspect="1"/>
            </p:cNvPicPr>
            <p:nvPr/>
          </p:nvPicPr>
          <p:blipFill>
            <a:blip r:embed="rId5"/>
            <a:stretch>
              <a:fillRect/>
            </a:stretch>
          </p:blipFill>
          <p:spPr>
            <a:xfrm>
              <a:off x="3378896" y="4228819"/>
              <a:ext cx="259791" cy="259791"/>
            </a:xfrm>
            <a:prstGeom prst="rect">
              <a:avLst/>
            </a:prstGeom>
          </p:spPr>
        </p:pic>
        <p:pic>
          <p:nvPicPr>
            <p:cNvPr id="96" name="Picture 95"/>
            <p:cNvPicPr>
              <a:picLocks noChangeAspect="1"/>
            </p:cNvPicPr>
            <p:nvPr/>
          </p:nvPicPr>
          <p:blipFill>
            <a:blip r:embed="rId5"/>
            <a:stretch>
              <a:fillRect/>
            </a:stretch>
          </p:blipFill>
          <p:spPr>
            <a:xfrm>
              <a:off x="3657539" y="4228819"/>
              <a:ext cx="259791" cy="259791"/>
            </a:xfrm>
            <a:prstGeom prst="rect">
              <a:avLst/>
            </a:prstGeom>
          </p:spPr>
        </p:pic>
        <p:pic>
          <p:nvPicPr>
            <p:cNvPr id="97" name="Picture 96"/>
            <p:cNvPicPr>
              <a:picLocks noChangeAspect="1"/>
            </p:cNvPicPr>
            <p:nvPr/>
          </p:nvPicPr>
          <p:blipFill>
            <a:blip r:embed="rId5"/>
            <a:stretch>
              <a:fillRect/>
            </a:stretch>
          </p:blipFill>
          <p:spPr>
            <a:xfrm>
              <a:off x="3936182" y="4228819"/>
              <a:ext cx="259791" cy="259791"/>
            </a:xfrm>
            <a:prstGeom prst="rect">
              <a:avLst/>
            </a:prstGeom>
          </p:spPr>
        </p:pic>
        <p:pic>
          <p:nvPicPr>
            <p:cNvPr id="98" name="Picture 97"/>
            <p:cNvPicPr>
              <a:picLocks noChangeAspect="1"/>
            </p:cNvPicPr>
            <p:nvPr/>
          </p:nvPicPr>
          <p:blipFill>
            <a:blip r:embed="rId5"/>
            <a:stretch>
              <a:fillRect/>
            </a:stretch>
          </p:blipFill>
          <p:spPr>
            <a:xfrm>
              <a:off x="4214825" y="4228819"/>
              <a:ext cx="259791" cy="259791"/>
            </a:xfrm>
            <a:prstGeom prst="rect">
              <a:avLst/>
            </a:prstGeom>
          </p:spPr>
        </p:pic>
        <p:pic>
          <p:nvPicPr>
            <p:cNvPr id="99" name="Picture 98"/>
            <p:cNvPicPr>
              <a:picLocks noChangeAspect="1"/>
            </p:cNvPicPr>
            <p:nvPr/>
          </p:nvPicPr>
          <p:blipFill>
            <a:blip r:embed="rId5"/>
            <a:stretch>
              <a:fillRect/>
            </a:stretch>
          </p:blipFill>
          <p:spPr>
            <a:xfrm>
              <a:off x="4493468" y="4228819"/>
              <a:ext cx="259791" cy="259791"/>
            </a:xfrm>
            <a:prstGeom prst="rect">
              <a:avLst/>
            </a:prstGeom>
          </p:spPr>
        </p:pic>
        <p:pic>
          <p:nvPicPr>
            <p:cNvPr id="100" name="Picture 99"/>
            <p:cNvPicPr>
              <a:picLocks noChangeAspect="1"/>
            </p:cNvPicPr>
            <p:nvPr/>
          </p:nvPicPr>
          <p:blipFill>
            <a:blip r:embed="rId5"/>
            <a:stretch>
              <a:fillRect/>
            </a:stretch>
          </p:blipFill>
          <p:spPr>
            <a:xfrm>
              <a:off x="4772112" y="4228819"/>
              <a:ext cx="259791" cy="259791"/>
            </a:xfrm>
            <a:prstGeom prst="rect">
              <a:avLst/>
            </a:prstGeom>
          </p:spPr>
        </p:pic>
      </p:grpSp>
      <p:grpSp>
        <p:nvGrpSpPr>
          <p:cNvPr id="101" name="Group 100"/>
          <p:cNvGrpSpPr/>
          <p:nvPr/>
        </p:nvGrpSpPr>
        <p:grpSpPr>
          <a:xfrm>
            <a:off x="5869782" y="3726707"/>
            <a:ext cx="1502733" cy="236174"/>
            <a:chOff x="3100253" y="4228819"/>
            <a:chExt cx="1653006" cy="259791"/>
          </a:xfrm>
        </p:grpSpPr>
        <p:pic>
          <p:nvPicPr>
            <p:cNvPr id="102" name="Picture 101"/>
            <p:cNvPicPr>
              <a:picLocks noChangeAspect="1"/>
            </p:cNvPicPr>
            <p:nvPr/>
          </p:nvPicPr>
          <p:blipFill>
            <a:blip r:embed="rId5"/>
            <a:stretch>
              <a:fillRect/>
            </a:stretch>
          </p:blipFill>
          <p:spPr>
            <a:xfrm>
              <a:off x="3100253" y="4228819"/>
              <a:ext cx="259791" cy="259791"/>
            </a:xfrm>
            <a:prstGeom prst="rect">
              <a:avLst/>
            </a:prstGeom>
          </p:spPr>
        </p:pic>
        <p:pic>
          <p:nvPicPr>
            <p:cNvPr id="103" name="Picture 102"/>
            <p:cNvPicPr>
              <a:picLocks noChangeAspect="1"/>
            </p:cNvPicPr>
            <p:nvPr/>
          </p:nvPicPr>
          <p:blipFill>
            <a:blip r:embed="rId5"/>
            <a:stretch>
              <a:fillRect/>
            </a:stretch>
          </p:blipFill>
          <p:spPr>
            <a:xfrm>
              <a:off x="3378896" y="4228819"/>
              <a:ext cx="259791" cy="259791"/>
            </a:xfrm>
            <a:prstGeom prst="rect">
              <a:avLst/>
            </a:prstGeom>
          </p:spPr>
        </p:pic>
        <p:pic>
          <p:nvPicPr>
            <p:cNvPr id="104" name="Picture 103"/>
            <p:cNvPicPr>
              <a:picLocks noChangeAspect="1"/>
            </p:cNvPicPr>
            <p:nvPr/>
          </p:nvPicPr>
          <p:blipFill>
            <a:blip r:embed="rId5"/>
            <a:stretch>
              <a:fillRect/>
            </a:stretch>
          </p:blipFill>
          <p:spPr>
            <a:xfrm>
              <a:off x="3657539" y="4228819"/>
              <a:ext cx="259791" cy="259791"/>
            </a:xfrm>
            <a:prstGeom prst="rect">
              <a:avLst/>
            </a:prstGeom>
          </p:spPr>
        </p:pic>
        <p:pic>
          <p:nvPicPr>
            <p:cNvPr id="105" name="Picture 104"/>
            <p:cNvPicPr>
              <a:picLocks noChangeAspect="1"/>
            </p:cNvPicPr>
            <p:nvPr/>
          </p:nvPicPr>
          <p:blipFill>
            <a:blip r:embed="rId5"/>
            <a:stretch>
              <a:fillRect/>
            </a:stretch>
          </p:blipFill>
          <p:spPr>
            <a:xfrm>
              <a:off x="3936182" y="4228819"/>
              <a:ext cx="259791" cy="259791"/>
            </a:xfrm>
            <a:prstGeom prst="rect">
              <a:avLst/>
            </a:prstGeom>
          </p:spPr>
        </p:pic>
        <p:pic>
          <p:nvPicPr>
            <p:cNvPr id="106" name="Picture 105"/>
            <p:cNvPicPr>
              <a:picLocks noChangeAspect="1"/>
            </p:cNvPicPr>
            <p:nvPr/>
          </p:nvPicPr>
          <p:blipFill>
            <a:blip r:embed="rId5"/>
            <a:stretch>
              <a:fillRect/>
            </a:stretch>
          </p:blipFill>
          <p:spPr>
            <a:xfrm>
              <a:off x="4214825" y="4228819"/>
              <a:ext cx="259791" cy="259791"/>
            </a:xfrm>
            <a:prstGeom prst="rect">
              <a:avLst/>
            </a:prstGeom>
          </p:spPr>
        </p:pic>
        <p:pic>
          <p:nvPicPr>
            <p:cNvPr id="107" name="Picture 106"/>
            <p:cNvPicPr>
              <a:picLocks noChangeAspect="1"/>
            </p:cNvPicPr>
            <p:nvPr/>
          </p:nvPicPr>
          <p:blipFill>
            <a:blip r:embed="rId5"/>
            <a:stretch>
              <a:fillRect/>
            </a:stretch>
          </p:blipFill>
          <p:spPr>
            <a:xfrm>
              <a:off x="4493468" y="4228819"/>
              <a:ext cx="259791" cy="259791"/>
            </a:xfrm>
            <a:prstGeom prst="rect">
              <a:avLst/>
            </a:prstGeom>
          </p:spPr>
        </p:pic>
      </p:grpSp>
      <p:grpSp>
        <p:nvGrpSpPr>
          <p:cNvPr id="109" name="Group 108"/>
          <p:cNvGrpSpPr/>
          <p:nvPr/>
        </p:nvGrpSpPr>
        <p:grpSpPr>
          <a:xfrm>
            <a:off x="5874021" y="2469509"/>
            <a:ext cx="951275" cy="237748"/>
            <a:chOff x="2763482" y="2411781"/>
            <a:chExt cx="951275" cy="237748"/>
          </a:xfrm>
        </p:grpSpPr>
        <p:pic>
          <p:nvPicPr>
            <p:cNvPr id="110" name="Picture 109"/>
            <p:cNvPicPr>
              <a:picLocks noChangeAspect="1"/>
            </p:cNvPicPr>
            <p:nvPr/>
          </p:nvPicPr>
          <p:blipFill>
            <a:blip r:embed="rId4"/>
            <a:stretch>
              <a:fillRect/>
            </a:stretch>
          </p:blipFill>
          <p:spPr>
            <a:xfrm>
              <a:off x="2763482" y="2411781"/>
              <a:ext cx="151295" cy="237748"/>
            </a:xfrm>
            <a:prstGeom prst="rect">
              <a:avLst/>
            </a:prstGeom>
          </p:spPr>
        </p:pic>
        <p:pic>
          <p:nvPicPr>
            <p:cNvPr id="111" name="Picture 110"/>
            <p:cNvPicPr>
              <a:picLocks noChangeAspect="1"/>
            </p:cNvPicPr>
            <p:nvPr/>
          </p:nvPicPr>
          <p:blipFill>
            <a:blip r:embed="rId4"/>
            <a:stretch>
              <a:fillRect/>
            </a:stretch>
          </p:blipFill>
          <p:spPr>
            <a:xfrm>
              <a:off x="2923478" y="2411781"/>
              <a:ext cx="151295" cy="237748"/>
            </a:xfrm>
            <a:prstGeom prst="rect">
              <a:avLst/>
            </a:prstGeom>
          </p:spPr>
        </p:pic>
        <p:pic>
          <p:nvPicPr>
            <p:cNvPr id="112" name="Picture 111"/>
            <p:cNvPicPr>
              <a:picLocks noChangeAspect="1"/>
            </p:cNvPicPr>
            <p:nvPr/>
          </p:nvPicPr>
          <p:blipFill>
            <a:blip r:embed="rId4"/>
            <a:stretch>
              <a:fillRect/>
            </a:stretch>
          </p:blipFill>
          <p:spPr>
            <a:xfrm>
              <a:off x="3083474" y="2411781"/>
              <a:ext cx="151295" cy="237748"/>
            </a:xfrm>
            <a:prstGeom prst="rect">
              <a:avLst/>
            </a:prstGeom>
          </p:spPr>
        </p:pic>
        <p:pic>
          <p:nvPicPr>
            <p:cNvPr id="113" name="Picture 112"/>
            <p:cNvPicPr>
              <a:picLocks noChangeAspect="1"/>
            </p:cNvPicPr>
            <p:nvPr/>
          </p:nvPicPr>
          <p:blipFill>
            <a:blip r:embed="rId4"/>
            <a:stretch>
              <a:fillRect/>
            </a:stretch>
          </p:blipFill>
          <p:spPr>
            <a:xfrm>
              <a:off x="3243470" y="2411781"/>
              <a:ext cx="151295" cy="237748"/>
            </a:xfrm>
            <a:prstGeom prst="rect">
              <a:avLst/>
            </a:prstGeom>
          </p:spPr>
        </p:pic>
        <p:pic>
          <p:nvPicPr>
            <p:cNvPr id="114" name="Picture 113"/>
            <p:cNvPicPr>
              <a:picLocks noChangeAspect="1"/>
            </p:cNvPicPr>
            <p:nvPr/>
          </p:nvPicPr>
          <p:blipFill>
            <a:blip r:embed="rId4"/>
            <a:stretch>
              <a:fillRect/>
            </a:stretch>
          </p:blipFill>
          <p:spPr>
            <a:xfrm>
              <a:off x="3403466" y="2411781"/>
              <a:ext cx="151295" cy="237748"/>
            </a:xfrm>
            <a:prstGeom prst="rect">
              <a:avLst/>
            </a:prstGeom>
          </p:spPr>
        </p:pic>
        <p:pic>
          <p:nvPicPr>
            <p:cNvPr id="115" name="Picture 114"/>
            <p:cNvPicPr>
              <a:picLocks noChangeAspect="1"/>
            </p:cNvPicPr>
            <p:nvPr/>
          </p:nvPicPr>
          <p:blipFill>
            <a:blip r:embed="rId4"/>
            <a:stretch>
              <a:fillRect/>
            </a:stretch>
          </p:blipFill>
          <p:spPr>
            <a:xfrm>
              <a:off x="3563462" y="2411781"/>
              <a:ext cx="151295" cy="237748"/>
            </a:xfrm>
            <a:prstGeom prst="rect">
              <a:avLst/>
            </a:prstGeom>
          </p:spPr>
        </p:pic>
      </p:grpSp>
    </p:spTree>
    <p:extLst>
      <p:ext uri="{BB962C8B-B14F-4D97-AF65-F5344CB8AC3E}">
        <p14:creationId xmlns:p14="http://schemas.microsoft.com/office/powerpoint/2010/main" val="387396726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82730"/>
        </a:solidFill>
        <a:effectLst/>
      </p:bgPr>
    </p:bg>
    <p:spTree>
      <p:nvGrpSpPr>
        <p:cNvPr id="1" name=""/>
        <p:cNvGrpSpPr/>
        <p:nvPr/>
      </p:nvGrpSpPr>
      <p:grpSpPr>
        <a:xfrm>
          <a:off x="0" y="0"/>
          <a:ext cx="0" cy="0"/>
          <a:chOff x="0" y="0"/>
          <a:chExt cx="0" cy="0"/>
        </a:xfrm>
      </p:grpSpPr>
      <p:pic>
        <p:nvPicPr>
          <p:cNvPr id="3" name="Picture 2" descr="CoreLogic-Image.jpg"/>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9135879" cy="5143500"/>
          </a:xfrm>
          <a:prstGeom prst="rect">
            <a:avLst/>
          </a:prstGeom>
        </p:spPr>
      </p:pic>
      <p:sp>
        <p:nvSpPr>
          <p:cNvPr id="12" name="Slide Number Placeholder 1"/>
          <p:cNvSpPr>
            <a:spLocks noGrp="1"/>
          </p:cNvSpPr>
          <p:nvPr>
            <p:ph type="sldNum" sz="quarter" idx="12"/>
          </p:nvPr>
        </p:nvSpPr>
        <p:spPr/>
        <p:txBody>
          <a:bodyPr/>
          <a:lstStyle/>
          <a:p>
            <a:fld id="{ADA07C09-8A41-3B46-A636-3955072BBB4F}" type="slidenum">
              <a:rPr lang="en-US" smtClean="0"/>
              <a:pPr/>
              <a:t>33</a:t>
            </a:fld>
            <a:endParaRPr lang="en-US"/>
          </a:p>
        </p:txBody>
      </p:sp>
      <p:pic>
        <p:nvPicPr>
          <p:cNvPr id="14" name="Shape 437"/>
          <p:cNvPicPr preferRelativeResize="0"/>
          <p:nvPr/>
        </p:nvPicPr>
        <p:blipFill rotWithShape="1">
          <a:blip r:embed="rId4">
            <a:alphaModFix/>
          </a:blip>
          <a:srcRect/>
          <a:stretch/>
        </p:blipFill>
        <p:spPr>
          <a:xfrm>
            <a:off x="8242185" y="4843720"/>
            <a:ext cx="755621" cy="185669"/>
          </a:xfrm>
          <a:prstGeom prst="rect">
            <a:avLst/>
          </a:prstGeom>
          <a:noFill/>
          <a:ln>
            <a:noFill/>
          </a:ln>
        </p:spPr>
      </p:pic>
      <p:sp>
        <p:nvSpPr>
          <p:cNvPr id="7" name="Shape 1177"/>
          <p:cNvSpPr txBox="1"/>
          <p:nvPr/>
        </p:nvSpPr>
        <p:spPr>
          <a:xfrm>
            <a:off x="3264739" y="731592"/>
            <a:ext cx="5067084" cy="1680625"/>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400" i="0" u="none" strike="noStrike" cap="none" dirty="0" smtClean="0">
                <a:solidFill>
                  <a:srgbClr val="58C6B8"/>
                </a:solidFill>
                <a:latin typeface="Arial"/>
                <a:ea typeface="Arial"/>
                <a:cs typeface="Arial"/>
                <a:sym typeface="Arial"/>
              </a:rPr>
              <a:t>“</a:t>
            </a:r>
            <a:r>
              <a:rPr lang="en-US" sz="2400" b="1" i="0" u="none" strike="noStrike" cap="none" dirty="0" smtClean="0">
                <a:solidFill>
                  <a:srgbClr val="58C6B8"/>
                </a:solidFill>
                <a:latin typeface="Arial"/>
                <a:ea typeface="Arial"/>
                <a:cs typeface="Arial"/>
                <a:sym typeface="Arial"/>
              </a:rPr>
              <a:t>Without Cloud Foundry</a:t>
            </a:r>
            <a:r>
              <a:rPr lang="en-US" sz="2400" b="1" i="0" u="none" strike="noStrike" cap="none" dirty="0" smtClean="0">
                <a:solidFill>
                  <a:srgbClr val="47AB9D"/>
                </a:solidFill>
                <a:latin typeface="Arial"/>
                <a:ea typeface="Arial"/>
                <a:cs typeface="Arial"/>
                <a:sym typeface="Arial"/>
              </a:rPr>
              <a:t> </a:t>
            </a:r>
            <a:r>
              <a:rPr lang="en-US" sz="2000" i="0" u="none" strike="noStrike" cap="none" dirty="0" smtClean="0">
                <a:solidFill>
                  <a:schemeClr val="bg1"/>
                </a:solidFill>
                <a:latin typeface="Arial"/>
                <a:ea typeface="Arial"/>
                <a:cs typeface="Arial"/>
                <a:sym typeface="Arial"/>
              </a:rPr>
              <a:t>underlying what we are doing, a lot of things we have been able to do in the last year </a:t>
            </a:r>
            <a:r>
              <a:rPr lang="en-US" sz="2000" i="0" u="none" strike="noStrike" cap="none" dirty="0" smtClean="0">
                <a:solidFill>
                  <a:srgbClr val="58C6B8"/>
                </a:solidFill>
                <a:latin typeface="Arial"/>
                <a:ea typeface="Arial"/>
                <a:cs typeface="Arial"/>
                <a:sym typeface="Arial"/>
              </a:rPr>
              <a:t>would not have been possible.”</a:t>
            </a:r>
            <a:endParaRPr lang="en" sz="2000" b="1" i="0" u="none" strike="noStrike" cap="none" dirty="0">
              <a:solidFill>
                <a:srgbClr val="58C6B8"/>
              </a:solidFill>
              <a:latin typeface="Arial"/>
              <a:ea typeface="Arial"/>
              <a:cs typeface="Arial"/>
              <a:sym typeface="Arial"/>
            </a:endParaRPr>
          </a:p>
        </p:txBody>
      </p:sp>
      <p:pic>
        <p:nvPicPr>
          <p:cNvPr id="5" name="Picture 4" descr="Corelogi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423" y="949680"/>
            <a:ext cx="1613296" cy="1230842"/>
          </a:xfrm>
          <a:prstGeom prst="rect">
            <a:avLst/>
          </a:prstGeom>
        </p:spPr>
      </p:pic>
      <p:sp>
        <p:nvSpPr>
          <p:cNvPr id="11" name="Shape 1177"/>
          <p:cNvSpPr txBox="1"/>
          <p:nvPr/>
        </p:nvSpPr>
        <p:spPr>
          <a:xfrm>
            <a:off x="1013416" y="2847968"/>
            <a:ext cx="7318407" cy="1465354"/>
          </a:xfrm>
          <a:prstGeom prst="rect">
            <a:avLst/>
          </a:prstGeom>
          <a:noFill/>
          <a:ln>
            <a:noFill/>
          </a:ln>
        </p:spPr>
        <p:txBody>
          <a:bodyPr lIns="91425" tIns="45700" rIns="91425" bIns="45700" anchor="t" anchorCtr="0">
            <a:noAutofit/>
          </a:bodyPr>
          <a:lstStyle/>
          <a:p>
            <a:pPr marL="0" marR="0" lvl="0" indent="0" algn="ctr" rtl="0">
              <a:lnSpc>
                <a:spcPct val="110000"/>
              </a:lnSpc>
              <a:spcBef>
                <a:spcPts val="0"/>
              </a:spcBef>
              <a:spcAft>
                <a:spcPts val="0"/>
              </a:spcAft>
              <a:buSzPct val="25000"/>
              <a:buNone/>
            </a:pPr>
            <a:r>
              <a:rPr lang="en-US" sz="2000" i="0" u="none" strike="noStrike" cap="none" dirty="0" smtClean="0">
                <a:solidFill>
                  <a:schemeClr val="bg1"/>
                </a:solidFill>
                <a:latin typeface="Arial"/>
                <a:ea typeface="Arial"/>
                <a:cs typeface="Arial"/>
                <a:sym typeface="Arial"/>
              </a:rPr>
              <a:t>“By working with </a:t>
            </a:r>
            <a:r>
              <a:rPr lang="en-US" sz="2000" i="0" u="none" strike="noStrike" cap="none" dirty="0" smtClean="0">
                <a:solidFill>
                  <a:srgbClr val="58C6B8"/>
                </a:solidFill>
                <a:latin typeface="Arial"/>
                <a:ea typeface="Arial"/>
                <a:cs typeface="Arial"/>
                <a:sym typeface="Arial"/>
              </a:rPr>
              <a:t>Pivotal, our clients now look at us as </a:t>
            </a:r>
            <a:r>
              <a:rPr lang="en-US" sz="2400" b="1" i="0" u="none" strike="noStrike" cap="none" dirty="0" smtClean="0">
                <a:solidFill>
                  <a:srgbClr val="58C6B8"/>
                </a:solidFill>
                <a:latin typeface="Arial"/>
                <a:ea typeface="Arial"/>
                <a:cs typeface="Arial"/>
                <a:sym typeface="Arial"/>
              </a:rPr>
              <a:t>industry-leading technology experts </a:t>
            </a:r>
            <a:r>
              <a:rPr lang="en-US" sz="2000" i="0" u="none" strike="noStrike" cap="none" dirty="0" smtClean="0">
                <a:solidFill>
                  <a:schemeClr val="bg1"/>
                </a:solidFill>
                <a:latin typeface="Arial"/>
                <a:ea typeface="Arial"/>
                <a:cs typeface="Arial"/>
                <a:sym typeface="Arial"/>
              </a:rPr>
              <a:t>and much more of a technologically innovative company.” </a:t>
            </a:r>
            <a:endParaRPr lang="en" sz="2000" b="1" i="0" u="none" strike="noStrike" cap="none" dirty="0">
              <a:solidFill>
                <a:srgbClr val="00AE9E"/>
              </a:solidFill>
              <a:latin typeface="Arial"/>
              <a:ea typeface="Arial"/>
              <a:cs typeface="Arial"/>
              <a:sym typeface="Arial"/>
            </a:endParaRPr>
          </a:p>
        </p:txBody>
      </p:sp>
    </p:spTree>
    <p:extLst>
      <p:ext uri="{BB962C8B-B14F-4D97-AF65-F5344CB8AC3E}">
        <p14:creationId xmlns:p14="http://schemas.microsoft.com/office/powerpoint/2010/main" val="459896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p:txBody>
          <a:bodyPr/>
          <a:lstStyle/>
          <a:p>
            <a:pPr lvl="0" algn="l"/>
            <a:r>
              <a:rPr lang="en-US" dirty="0" smtClean="0">
                <a:solidFill>
                  <a:srgbClr val="008774"/>
                </a:solidFill>
                <a:sym typeface="Arial"/>
              </a:rPr>
              <a:t>Worldwide, Cross-Vertical Customer Adoption</a:t>
            </a:r>
            <a:endParaRPr lang="en-US" dirty="0">
              <a:solidFill>
                <a:srgbClr val="008774"/>
              </a:solidFill>
              <a:sym typeface="Arial"/>
            </a:endParaRPr>
          </a:p>
        </p:txBody>
      </p:sp>
      <p:sp>
        <p:nvSpPr>
          <p:cNvPr id="890" name="Shape 89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1" name="Shape 89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2" name="Shape 89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3" name="Shape 89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4" name="Shape 89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5" name="Shape 895"/>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6" name="Shape 896"/>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7" name="Shape 897"/>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8" name="Shape 898"/>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899" name="Shape 899"/>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0" name="Shape 900"/>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1" name="Shape 901"/>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2" name="Shape 902"/>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3" name="Shape 903"/>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4" name="Shape 904"/>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sp>
        <p:nvSpPr>
          <p:cNvPr id="905" name="Shape 905"/>
          <p:cNvSpPr/>
          <p:nvPr/>
        </p:nvSpPr>
        <p:spPr>
          <a:xfrm>
            <a:off x="4146764" y="1834526"/>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Financial Services</a:t>
            </a:r>
          </a:p>
        </p:txBody>
      </p:sp>
      <p:pic>
        <p:nvPicPr>
          <p:cNvPr id="906" name="Shape 906"/>
          <p:cNvPicPr preferRelativeResize="0"/>
          <p:nvPr/>
        </p:nvPicPr>
        <p:blipFill rotWithShape="1">
          <a:blip r:embed="rId3">
            <a:alphaModFix/>
          </a:blip>
          <a:srcRect/>
          <a:stretch/>
        </p:blipFill>
        <p:spPr>
          <a:xfrm>
            <a:off x="4183398" y="2332672"/>
            <a:ext cx="648744" cy="233906"/>
          </a:xfrm>
          <a:prstGeom prst="rect">
            <a:avLst/>
          </a:prstGeom>
          <a:noFill/>
          <a:ln>
            <a:noFill/>
          </a:ln>
        </p:spPr>
      </p:pic>
      <p:pic>
        <p:nvPicPr>
          <p:cNvPr id="907" name="Shape 907"/>
          <p:cNvPicPr preferRelativeResize="0"/>
          <p:nvPr/>
        </p:nvPicPr>
        <p:blipFill rotWithShape="1">
          <a:blip r:embed="rId4">
            <a:alphaModFix/>
          </a:blip>
          <a:srcRect/>
          <a:stretch/>
        </p:blipFill>
        <p:spPr>
          <a:xfrm>
            <a:off x="6078223" y="2307348"/>
            <a:ext cx="482034" cy="249344"/>
          </a:xfrm>
          <a:prstGeom prst="rect">
            <a:avLst/>
          </a:prstGeom>
          <a:noFill/>
          <a:ln>
            <a:noFill/>
          </a:ln>
        </p:spPr>
      </p:pic>
      <p:pic>
        <p:nvPicPr>
          <p:cNvPr id="908" name="Shape 908"/>
          <p:cNvPicPr preferRelativeResize="0"/>
          <p:nvPr/>
        </p:nvPicPr>
        <p:blipFill rotWithShape="1">
          <a:blip r:embed="rId5">
            <a:alphaModFix/>
          </a:blip>
          <a:srcRect/>
          <a:stretch/>
        </p:blipFill>
        <p:spPr>
          <a:xfrm>
            <a:off x="4900846" y="2228809"/>
            <a:ext cx="536744" cy="437983"/>
          </a:xfrm>
          <a:prstGeom prst="rect">
            <a:avLst/>
          </a:prstGeom>
          <a:noFill/>
          <a:ln>
            <a:noFill/>
          </a:ln>
        </p:spPr>
      </p:pic>
      <p:pic>
        <p:nvPicPr>
          <p:cNvPr id="909" name="Shape 909"/>
          <p:cNvPicPr preferRelativeResize="0"/>
          <p:nvPr/>
        </p:nvPicPr>
        <p:blipFill rotWithShape="1">
          <a:blip r:embed="rId6">
            <a:alphaModFix/>
          </a:blip>
          <a:srcRect/>
          <a:stretch/>
        </p:blipFill>
        <p:spPr>
          <a:xfrm>
            <a:off x="6586257" y="2228809"/>
            <a:ext cx="603265" cy="406420"/>
          </a:xfrm>
          <a:prstGeom prst="rect">
            <a:avLst/>
          </a:prstGeom>
          <a:noFill/>
          <a:ln>
            <a:noFill/>
          </a:ln>
        </p:spPr>
      </p:pic>
      <p:pic>
        <p:nvPicPr>
          <p:cNvPr id="910" name="Shape 910"/>
          <p:cNvPicPr preferRelativeResize="0"/>
          <p:nvPr/>
        </p:nvPicPr>
        <p:blipFill rotWithShape="1">
          <a:blip r:embed="rId7">
            <a:alphaModFix/>
          </a:blip>
          <a:srcRect/>
          <a:stretch/>
        </p:blipFill>
        <p:spPr>
          <a:xfrm>
            <a:off x="8276259" y="2294859"/>
            <a:ext cx="581406" cy="274319"/>
          </a:xfrm>
          <a:prstGeom prst="rect">
            <a:avLst/>
          </a:prstGeom>
          <a:noFill/>
          <a:ln>
            <a:noFill/>
          </a:ln>
        </p:spPr>
      </p:pic>
      <p:sp>
        <p:nvSpPr>
          <p:cNvPr id="911" name="Shape 911"/>
          <p:cNvSpPr/>
          <p:nvPr/>
        </p:nvSpPr>
        <p:spPr>
          <a:xfrm>
            <a:off x="4146764" y="27518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High Tech / Industrial</a:t>
            </a:r>
          </a:p>
        </p:txBody>
      </p:sp>
      <p:pic>
        <p:nvPicPr>
          <p:cNvPr id="912" name="Shape 912"/>
          <p:cNvPicPr preferRelativeResize="0"/>
          <p:nvPr/>
        </p:nvPicPr>
        <p:blipFill rotWithShape="1">
          <a:blip r:embed="rId8">
            <a:alphaModFix/>
          </a:blip>
          <a:srcRect/>
          <a:stretch/>
        </p:blipFill>
        <p:spPr>
          <a:xfrm>
            <a:off x="5580276" y="3163293"/>
            <a:ext cx="539703" cy="335183"/>
          </a:xfrm>
          <a:prstGeom prst="rect">
            <a:avLst/>
          </a:prstGeom>
          <a:noFill/>
          <a:ln>
            <a:noFill/>
          </a:ln>
        </p:spPr>
      </p:pic>
      <p:pic>
        <p:nvPicPr>
          <p:cNvPr id="913" name="Shape 913"/>
          <p:cNvPicPr preferRelativeResize="0"/>
          <p:nvPr/>
        </p:nvPicPr>
        <p:blipFill rotWithShape="1">
          <a:blip r:embed="rId9">
            <a:alphaModFix/>
          </a:blip>
          <a:srcRect/>
          <a:stretch/>
        </p:blipFill>
        <p:spPr>
          <a:xfrm>
            <a:off x="8242028" y="3212484"/>
            <a:ext cx="661764" cy="214028"/>
          </a:xfrm>
          <a:prstGeom prst="rect">
            <a:avLst/>
          </a:prstGeom>
          <a:noFill/>
          <a:ln>
            <a:noFill/>
          </a:ln>
        </p:spPr>
      </p:pic>
      <p:sp>
        <p:nvSpPr>
          <p:cNvPr id="914" name="Shape 914"/>
          <p:cNvSpPr/>
          <p:nvPr/>
        </p:nvSpPr>
        <p:spPr>
          <a:xfrm>
            <a:off x="325460" y="942012"/>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dirty="0">
                <a:solidFill>
                  <a:srgbClr val="008774"/>
                </a:solidFill>
                <a:latin typeface="Arial"/>
                <a:ea typeface="Arial"/>
                <a:cs typeface="Arial"/>
                <a:sym typeface="Arial"/>
              </a:rPr>
              <a:t>Internet of Things</a:t>
            </a:r>
          </a:p>
        </p:txBody>
      </p:sp>
      <p:pic>
        <p:nvPicPr>
          <p:cNvPr id="915" name="Shape 915"/>
          <p:cNvPicPr preferRelativeResize="0"/>
          <p:nvPr/>
        </p:nvPicPr>
        <p:blipFill rotWithShape="1">
          <a:blip r:embed="rId10">
            <a:alphaModFix/>
          </a:blip>
          <a:srcRect t="22312" b="30544"/>
          <a:stretch/>
        </p:blipFill>
        <p:spPr>
          <a:xfrm>
            <a:off x="2315368" y="1385396"/>
            <a:ext cx="665749" cy="313856"/>
          </a:xfrm>
          <a:prstGeom prst="rect">
            <a:avLst/>
          </a:prstGeom>
          <a:noFill/>
          <a:ln>
            <a:noFill/>
          </a:ln>
        </p:spPr>
      </p:pic>
      <p:pic>
        <p:nvPicPr>
          <p:cNvPr id="916" name="Shape 916"/>
          <p:cNvPicPr preferRelativeResize="0"/>
          <p:nvPr/>
        </p:nvPicPr>
        <p:blipFill rotWithShape="1">
          <a:blip r:embed="rId11">
            <a:alphaModFix/>
          </a:blip>
          <a:srcRect/>
          <a:stretch/>
        </p:blipFill>
        <p:spPr>
          <a:xfrm>
            <a:off x="483537" y="1384178"/>
            <a:ext cx="318402" cy="316293"/>
          </a:xfrm>
          <a:prstGeom prst="rect">
            <a:avLst/>
          </a:prstGeom>
          <a:noFill/>
          <a:ln>
            <a:noFill/>
          </a:ln>
        </p:spPr>
      </p:pic>
      <p:pic>
        <p:nvPicPr>
          <p:cNvPr id="917" name="Shape 917"/>
          <p:cNvPicPr preferRelativeResize="0"/>
          <p:nvPr/>
        </p:nvPicPr>
        <p:blipFill rotWithShape="1">
          <a:blip r:embed="rId12">
            <a:alphaModFix/>
          </a:blip>
          <a:srcRect l="28758" t="7350" r="28298" b="7787"/>
          <a:stretch/>
        </p:blipFill>
        <p:spPr>
          <a:xfrm>
            <a:off x="1780300" y="1281826"/>
            <a:ext cx="396181" cy="520995"/>
          </a:xfrm>
          <a:prstGeom prst="rect">
            <a:avLst/>
          </a:prstGeom>
          <a:noFill/>
          <a:ln>
            <a:noFill/>
          </a:ln>
        </p:spPr>
      </p:pic>
      <p:pic>
        <p:nvPicPr>
          <p:cNvPr id="918" name="Shape 918"/>
          <p:cNvPicPr preferRelativeResize="0"/>
          <p:nvPr/>
        </p:nvPicPr>
        <p:blipFill rotWithShape="1">
          <a:blip r:embed="rId13">
            <a:alphaModFix/>
          </a:blip>
          <a:srcRect/>
          <a:stretch/>
        </p:blipFill>
        <p:spPr>
          <a:xfrm>
            <a:off x="5087329" y="3987925"/>
            <a:ext cx="514540" cy="514540"/>
          </a:xfrm>
          <a:prstGeom prst="rect">
            <a:avLst/>
          </a:prstGeom>
          <a:noFill/>
          <a:ln>
            <a:noFill/>
          </a:ln>
        </p:spPr>
      </p:pic>
      <p:pic>
        <p:nvPicPr>
          <p:cNvPr id="919" name="Shape 919"/>
          <p:cNvPicPr preferRelativeResize="0"/>
          <p:nvPr/>
        </p:nvPicPr>
        <p:blipFill rotWithShape="1">
          <a:blip r:embed="rId14">
            <a:alphaModFix/>
          </a:blip>
          <a:srcRect/>
          <a:stretch/>
        </p:blipFill>
        <p:spPr>
          <a:xfrm>
            <a:off x="5848184" y="3971676"/>
            <a:ext cx="370653" cy="520064"/>
          </a:xfrm>
          <a:prstGeom prst="rect">
            <a:avLst/>
          </a:prstGeom>
          <a:noFill/>
          <a:ln>
            <a:noFill/>
          </a:ln>
        </p:spPr>
      </p:pic>
      <p:pic>
        <p:nvPicPr>
          <p:cNvPr id="920" name="Shape 920"/>
          <p:cNvPicPr preferRelativeResize="0"/>
          <p:nvPr/>
        </p:nvPicPr>
        <p:blipFill rotWithShape="1">
          <a:blip r:embed="rId15">
            <a:alphaModFix/>
          </a:blip>
          <a:srcRect l="27225" t="22558" r="23357" b="23531"/>
          <a:stretch/>
        </p:blipFill>
        <p:spPr>
          <a:xfrm>
            <a:off x="4311655" y="1210975"/>
            <a:ext cx="419099" cy="457200"/>
          </a:xfrm>
          <a:prstGeom prst="rect">
            <a:avLst/>
          </a:prstGeom>
          <a:noFill/>
          <a:ln>
            <a:noFill/>
          </a:ln>
        </p:spPr>
      </p:pic>
      <p:pic>
        <p:nvPicPr>
          <p:cNvPr id="921" name="Shape 921"/>
          <p:cNvPicPr preferRelativeResize="0"/>
          <p:nvPr/>
        </p:nvPicPr>
        <p:blipFill rotWithShape="1">
          <a:blip r:embed="rId16">
            <a:alphaModFix/>
          </a:blip>
          <a:srcRect/>
          <a:stretch/>
        </p:blipFill>
        <p:spPr>
          <a:xfrm>
            <a:off x="8168103" y="1225279"/>
            <a:ext cx="651540" cy="428592"/>
          </a:xfrm>
          <a:prstGeom prst="rect">
            <a:avLst/>
          </a:prstGeom>
          <a:noFill/>
          <a:ln>
            <a:noFill/>
          </a:ln>
        </p:spPr>
      </p:pic>
      <p:pic>
        <p:nvPicPr>
          <p:cNvPr id="922" name="Shape 922"/>
          <p:cNvPicPr preferRelativeResize="0"/>
          <p:nvPr/>
        </p:nvPicPr>
        <p:blipFill rotWithShape="1">
          <a:blip r:embed="rId17">
            <a:alphaModFix/>
          </a:blip>
          <a:srcRect/>
          <a:stretch/>
        </p:blipFill>
        <p:spPr>
          <a:xfrm>
            <a:off x="5703257" y="1302424"/>
            <a:ext cx="818684" cy="274302"/>
          </a:xfrm>
          <a:prstGeom prst="rect">
            <a:avLst/>
          </a:prstGeom>
          <a:noFill/>
          <a:ln>
            <a:noFill/>
          </a:ln>
        </p:spPr>
      </p:pic>
      <p:pic>
        <p:nvPicPr>
          <p:cNvPr id="923" name="Shape 923"/>
          <p:cNvPicPr preferRelativeResize="0"/>
          <p:nvPr/>
        </p:nvPicPr>
        <p:blipFill rotWithShape="1">
          <a:blip r:embed="rId18">
            <a:alphaModFix/>
          </a:blip>
          <a:srcRect/>
          <a:stretch/>
        </p:blipFill>
        <p:spPr>
          <a:xfrm>
            <a:off x="7666735" y="1273159"/>
            <a:ext cx="440775" cy="332829"/>
          </a:xfrm>
          <a:prstGeom prst="rect">
            <a:avLst/>
          </a:prstGeom>
          <a:noFill/>
          <a:ln>
            <a:noFill/>
          </a:ln>
        </p:spPr>
      </p:pic>
      <p:pic>
        <p:nvPicPr>
          <p:cNvPr id="924" name="Shape 924"/>
          <p:cNvPicPr preferRelativeResize="0"/>
          <p:nvPr/>
        </p:nvPicPr>
        <p:blipFill rotWithShape="1">
          <a:blip r:embed="rId19">
            <a:alphaModFix/>
          </a:blip>
          <a:srcRect/>
          <a:stretch/>
        </p:blipFill>
        <p:spPr>
          <a:xfrm>
            <a:off x="4808601" y="1308258"/>
            <a:ext cx="716920" cy="262632"/>
          </a:xfrm>
          <a:prstGeom prst="rect">
            <a:avLst/>
          </a:prstGeom>
          <a:noFill/>
          <a:ln>
            <a:noFill/>
          </a:ln>
        </p:spPr>
      </p:pic>
      <p:sp>
        <p:nvSpPr>
          <p:cNvPr id="925" name="Shape 925"/>
          <p:cNvSpPr/>
          <p:nvPr/>
        </p:nvSpPr>
        <p:spPr>
          <a:xfrm>
            <a:off x="4146764" y="918505"/>
            <a:ext cx="1636776" cy="261609"/>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Telco / ISP</a:t>
            </a:r>
          </a:p>
        </p:txBody>
      </p:sp>
      <p:sp>
        <p:nvSpPr>
          <p:cNvPr id="926" name="Shape 926"/>
          <p:cNvSpPr/>
          <p:nvPr/>
        </p:nvSpPr>
        <p:spPr>
          <a:xfrm>
            <a:off x="325459" y="1859083"/>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Insurance</a:t>
            </a:r>
          </a:p>
        </p:txBody>
      </p:sp>
      <p:pic>
        <p:nvPicPr>
          <p:cNvPr id="927" name="Shape 927"/>
          <p:cNvPicPr preferRelativeResize="0"/>
          <p:nvPr/>
        </p:nvPicPr>
        <p:blipFill rotWithShape="1">
          <a:blip r:embed="rId20">
            <a:alphaModFix/>
          </a:blip>
          <a:srcRect l="14654" r="10568"/>
          <a:stretch/>
        </p:blipFill>
        <p:spPr>
          <a:xfrm>
            <a:off x="1426562" y="2311268"/>
            <a:ext cx="644275" cy="365367"/>
          </a:xfrm>
          <a:prstGeom prst="rect">
            <a:avLst/>
          </a:prstGeom>
          <a:noFill/>
          <a:ln>
            <a:noFill/>
          </a:ln>
        </p:spPr>
      </p:pic>
      <p:pic>
        <p:nvPicPr>
          <p:cNvPr id="928" name="Shape 928"/>
          <p:cNvPicPr preferRelativeResize="0"/>
          <p:nvPr/>
        </p:nvPicPr>
        <p:blipFill rotWithShape="1">
          <a:blip r:embed="rId21">
            <a:alphaModFix/>
          </a:blip>
          <a:srcRect l="7076" t="2340"/>
          <a:stretch/>
        </p:blipFill>
        <p:spPr>
          <a:xfrm>
            <a:off x="347608" y="2332672"/>
            <a:ext cx="569215" cy="336503"/>
          </a:xfrm>
          <a:prstGeom prst="rect">
            <a:avLst/>
          </a:prstGeom>
          <a:noFill/>
          <a:ln>
            <a:noFill/>
          </a:ln>
        </p:spPr>
      </p:pic>
      <p:pic>
        <p:nvPicPr>
          <p:cNvPr id="929" name="Shape 929"/>
          <p:cNvPicPr preferRelativeResize="0"/>
          <p:nvPr/>
        </p:nvPicPr>
        <p:blipFill rotWithShape="1">
          <a:blip r:embed="rId22">
            <a:alphaModFix/>
          </a:blip>
          <a:srcRect/>
          <a:stretch/>
        </p:blipFill>
        <p:spPr>
          <a:xfrm>
            <a:off x="2063793" y="2230000"/>
            <a:ext cx="537128" cy="537128"/>
          </a:xfrm>
          <a:prstGeom prst="rect">
            <a:avLst/>
          </a:prstGeom>
          <a:noFill/>
          <a:ln>
            <a:noFill/>
          </a:ln>
        </p:spPr>
      </p:pic>
      <p:pic>
        <p:nvPicPr>
          <p:cNvPr id="930" name="Shape 930"/>
          <p:cNvPicPr preferRelativeResize="0"/>
          <p:nvPr/>
        </p:nvPicPr>
        <p:blipFill rotWithShape="1">
          <a:blip r:embed="rId23">
            <a:alphaModFix/>
          </a:blip>
          <a:srcRect/>
          <a:stretch/>
        </p:blipFill>
        <p:spPr>
          <a:xfrm>
            <a:off x="900329" y="2310065"/>
            <a:ext cx="505114" cy="256674"/>
          </a:xfrm>
          <a:prstGeom prst="rect">
            <a:avLst/>
          </a:prstGeom>
          <a:noFill/>
          <a:ln>
            <a:noFill/>
          </a:ln>
        </p:spPr>
      </p:pic>
      <p:cxnSp>
        <p:nvCxnSpPr>
          <p:cNvPr id="931" name="Shape 931"/>
          <p:cNvCxnSpPr/>
          <p:nvPr/>
        </p:nvCxnSpPr>
        <p:spPr>
          <a:xfrm rot="10800000" flipH="1">
            <a:off x="409777" y="1839751"/>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2" name="Shape 932"/>
          <p:cNvCxnSpPr/>
          <p:nvPr/>
        </p:nvCxnSpPr>
        <p:spPr>
          <a:xfrm rot="10800000" flipH="1">
            <a:off x="373015" y="2740149"/>
            <a:ext cx="8507903" cy="21123"/>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3" name="Shape 933"/>
          <p:cNvCxnSpPr/>
          <p:nvPr/>
        </p:nvCxnSpPr>
        <p:spPr>
          <a:xfrm rot="10800000" flipH="1">
            <a:off x="564331" y="3648663"/>
            <a:ext cx="8353348" cy="48528"/>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934" name="Shape 934"/>
          <p:cNvPicPr preferRelativeResize="0"/>
          <p:nvPr/>
        </p:nvPicPr>
        <p:blipFill rotWithShape="1">
          <a:blip r:embed="rId24">
            <a:alphaModFix/>
          </a:blip>
          <a:srcRect/>
          <a:stretch/>
        </p:blipFill>
        <p:spPr>
          <a:xfrm>
            <a:off x="1047385" y="4080507"/>
            <a:ext cx="510096" cy="276225"/>
          </a:xfrm>
          <a:prstGeom prst="rect">
            <a:avLst/>
          </a:prstGeom>
          <a:noFill/>
          <a:ln>
            <a:noFill/>
          </a:ln>
        </p:spPr>
      </p:pic>
      <p:pic>
        <p:nvPicPr>
          <p:cNvPr id="935" name="Shape 935"/>
          <p:cNvPicPr preferRelativeResize="0"/>
          <p:nvPr/>
        </p:nvPicPr>
        <p:blipFill rotWithShape="1">
          <a:blip r:embed="rId25">
            <a:alphaModFix/>
          </a:blip>
          <a:srcRect/>
          <a:stretch/>
        </p:blipFill>
        <p:spPr>
          <a:xfrm>
            <a:off x="7476667" y="3093576"/>
            <a:ext cx="724993" cy="451845"/>
          </a:xfrm>
          <a:prstGeom prst="rect">
            <a:avLst/>
          </a:prstGeom>
          <a:noFill/>
          <a:ln>
            <a:noFill/>
          </a:ln>
        </p:spPr>
      </p:pic>
      <p:pic>
        <p:nvPicPr>
          <p:cNvPr id="936" name="Shape 936"/>
          <p:cNvPicPr preferRelativeResize="0"/>
          <p:nvPr/>
        </p:nvPicPr>
        <p:blipFill rotWithShape="1">
          <a:blip r:embed="rId26">
            <a:alphaModFix/>
          </a:blip>
          <a:srcRect/>
          <a:stretch/>
        </p:blipFill>
        <p:spPr>
          <a:xfrm>
            <a:off x="4331830" y="3176455"/>
            <a:ext cx="470820" cy="286087"/>
          </a:xfrm>
          <a:prstGeom prst="rect">
            <a:avLst/>
          </a:prstGeom>
          <a:noFill/>
          <a:ln>
            <a:noFill/>
          </a:ln>
        </p:spPr>
      </p:pic>
      <p:pic>
        <p:nvPicPr>
          <p:cNvPr id="937" name="Shape 937"/>
          <p:cNvPicPr preferRelativeResize="0"/>
          <p:nvPr/>
        </p:nvPicPr>
        <p:blipFill rotWithShape="1">
          <a:blip r:embed="rId27">
            <a:alphaModFix/>
          </a:blip>
          <a:srcRect l="20167" r="21506"/>
          <a:stretch/>
        </p:blipFill>
        <p:spPr>
          <a:xfrm>
            <a:off x="926112" y="1291233"/>
            <a:ext cx="679836" cy="513324"/>
          </a:xfrm>
          <a:prstGeom prst="rect">
            <a:avLst/>
          </a:prstGeom>
          <a:noFill/>
          <a:ln>
            <a:noFill/>
          </a:ln>
        </p:spPr>
      </p:pic>
      <p:sp>
        <p:nvSpPr>
          <p:cNvPr id="938" name="Shape 938"/>
          <p:cNvSpPr/>
          <p:nvPr/>
        </p:nvSpPr>
        <p:spPr>
          <a:xfrm>
            <a:off x="3678023" y="881512"/>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39" name="Shape 939"/>
          <p:cNvSpPr/>
          <p:nvPr/>
        </p:nvSpPr>
        <p:spPr>
          <a:xfrm>
            <a:off x="6261866" y="3546989"/>
            <a:ext cx="616474" cy="1074303"/>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940" name="Shape 940"/>
          <p:cNvSpPr/>
          <p:nvPr/>
        </p:nvSpPr>
        <p:spPr>
          <a:xfrm>
            <a:off x="6869493" y="3679069"/>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Education</a:t>
            </a:r>
          </a:p>
        </p:txBody>
      </p:sp>
      <p:sp>
        <p:nvSpPr>
          <p:cNvPr id="941" name="Shape 941"/>
          <p:cNvSpPr/>
          <p:nvPr/>
        </p:nvSpPr>
        <p:spPr>
          <a:xfrm>
            <a:off x="4183398" y="3663544"/>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Government</a:t>
            </a:r>
          </a:p>
        </p:txBody>
      </p:sp>
      <p:sp>
        <p:nvSpPr>
          <p:cNvPr id="942" name="Shape 942"/>
          <p:cNvSpPr/>
          <p:nvPr/>
        </p:nvSpPr>
        <p:spPr>
          <a:xfrm>
            <a:off x="365814" y="3690442"/>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Media / Services</a:t>
            </a:r>
          </a:p>
        </p:txBody>
      </p:sp>
      <p:pic>
        <p:nvPicPr>
          <p:cNvPr id="943" name="Shape 943"/>
          <p:cNvPicPr preferRelativeResize="0"/>
          <p:nvPr/>
        </p:nvPicPr>
        <p:blipFill rotWithShape="1">
          <a:blip r:embed="rId28">
            <a:alphaModFix/>
          </a:blip>
          <a:srcRect/>
          <a:stretch/>
        </p:blipFill>
        <p:spPr>
          <a:xfrm>
            <a:off x="322460" y="4080039"/>
            <a:ext cx="700733" cy="277307"/>
          </a:xfrm>
          <a:prstGeom prst="rect">
            <a:avLst/>
          </a:prstGeom>
          <a:noFill/>
          <a:ln>
            <a:noFill/>
          </a:ln>
        </p:spPr>
      </p:pic>
      <p:pic>
        <p:nvPicPr>
          <p:cNvPr id="944" name="Shape 944"/>
          <p:cNvPicPr preferRelativeResize="0"/>
          <p:nvPr/>
        </p:nvPicPr>
        <p:blipFill rotWithShape="1">
          <a:blip r:embed="rId29">
            <a:alphaModFix/>
          </a:blip>
          <a:srcRect/>
          <a:stretch/>
        </p:blipFill>
        <p:spPr>
          <a:xfrm>
            <a:off x="1530927" y="3946232"/>
            <a:ext cx="446102" cy="417840"/>
          </a:xfrm>
          <a:prstGeom prst="rect">
            <a:avLst/>
          </a:prstGeom>
          <a:noFill/>
          <a:ln>
            <a:noFill/>
          </a:ln>
        </p:spPr>
      </p:pic>
      <p:pic>
        <p:nvPicPr>
          <p:cNvPr id="945" name="Shape 945"/>
          <p:cNvPicPr preferRelativeResize="0"/>
          <p:nvPr/>
        </p:nvPicPr>
        <p:blipFill rotWithShape="1">
          <a:blip r:embed="rId30">
            <a:alphaModFix/>
          </a:blip>
          <a:srcRect/>
          <a:stretch/>
        </p:blipFill>
        <p:spPr>
          <a:xfrm>
            <a:off x="3122602" y="1455646"/>
            <a:ext cx="495306" cy="173357"/>
          </a:xfrm>
          <a:prstGeom prst="rect">
            <a:avLst/>
          </a:prstGeom>
          <a:noFill/>
          <a:ln>
            <a:noFill/>
          </a:ln>
        </p:spPr>
      </p:pic>
      <p:pic>
        <p:nvPicPr>
          <p:cNvPr id="946" name="Shape 946"/>
          <p:cNvPicPr preferRelativeResize="0"/>
          <p:nvPr/>
        </p:nvPicPr>
        <p:blipFill rotWithShape="1">
          <a:blip r:embed="rId31">
            <a:alphaModFix/>
          </a:blip>
          <a:srcRect/>
          <a:stretch/>
        </p:blipFill>
        <p:spPr>
          <a:xfrm>
            <a:off x="7225854" y="2287430"/>
            <a:ext cx="1029566" cy="289181"/>
          </a:xfrm>
          <a:prstGeom prst="rect">
            <a:avLst/>
          </a:prstGeom>
          <a:noFill/>
          <a:ln>
            <a:noFill/>
          </a:ln>
        </p:spPr>
      </p:pic>
      <p:pic>
        <p:nvPicPr>
          <p:cNvPr id="947" name="Shape 947"/>
          <p:cNvPicPr preferRelativeResize="0"/>
          <p:nvPr/>
        </p:nvPicPr>
        <p:blipFill rotWithShape="1">
          <a:blip r:embed="rId32">
            <a:alphaModFix/>
          </a:blip>
          <a:srcRect/>
          <a:stretch/>
        </p:blipFill>
        <p:spPr>
          <a:xfrm>
            <a:off x="2660575" y="2426068"/>
            <a:ext cx="736158" cy="149601"/>
          </a:xfrm>
          <a:prstGeom prst="rect">
            <a:avLst/>
          </a:prstGeom>
          <a:noFill/>
          <a:ln>
            <a:noFill/>
          </a:ln>
        </p:spPr>
      </p:pic>
      <p:sp>
        <p:nvSpPr>
          <p:cNvPr id="949" name="Shape 949"/>
          <p:cNvSpPr/>
          <p:nvPr/>
        </p:nvSpPr>
        <p:spPr>
          <a:xfrm>
            <a:off x="310863" y="2754778"/>
            <a:ext cx="1636776" cy="2286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1100" b="0" i="1" u="none" strike="noStrike" cap="none" baseline="0">
                <a:solidFill>
                  <a:srgbClr val="008881"/>
                </a:solidFill>
                <a:latin typeface="Arial"/>
                <a:ea typeface="Arial"/>
                <a:cs typeface="Arial"/>
                <a:sym typeface="Arial"/>
              </a:rPr>
              <a:t>Retail / Transport</a:t>
            </a:r>
          </a:p>
        </p:txBody>
      </p:sp>
      <p:pic>
        <p:nvPicPr>
          <p:cNvPr id="950" name="Shape 950"/>
          <p:cNvPicPr preferRelativeResize="0">
            <a:picLocks noChangeAspect="1"/>
          </p:cNvPicPr>
          <p:nvPr/>
        </p:nvPicPr>
        <p:blipFill rotWithShape="1">
          <a:blip r:embed="rId33">
            <a:alphaModFix/>
          </a:blip>
          <a:srcRect l="6765" r="9208"/>
          <a:stretch/>
        </p:blipFill>
        <p:spPr>
          <a:xfrm>
            <a:off x="385607" y="3139236"/>
            <a:ext cx="503731" cy="306233"/>
          </a:xfrm>
          <a:prstGeom prst="rect">
            <a:avLst/>
          </a:prstGeom>
          <a:noFill/>
          <a:ln>
            <a:noFill/>
          </a:ln>
        </p:spPr>
      </p:pic>
      <p:pic>
        <p:nvPicPr>
          <p:cNvPr id="951" name="Shape 951"/>
          <p:cNvPicPr preferRelativeResize="0"/>
          <p:nvPr/>
        </p:nvPicPr>
        <p:blipFill rotWithShape="1">
          <a:blip r:embed="rId34">
            <a:alphaModFix/>
          </a:blip>
          <a:srcRect/>
          <a:stretch/>
        </p:blipFill>
        <p:spPr>
          <a:xfrm>
            <a:off x="1997068" y="3146411"/>
            <a:ext cx="358826" cy="290905"/>
          </a:xfrm>
          <a:prstGeom prst="rect">
            <a:avLst/>
          </a:prstGeom>
          <a:noFill/>
          <a:ln>
            <a:noFill/>
          </a:ln>
        </p:spPr>
      </p:pic>
      <p:pic>
        <p:nvPicPr>
          <p:cNvPr id="952" name="Shape 952"/>
          <p:cNvPicPr preferRelativeResize="0"/>
          <p:nvPr/>
        </p:nvPicPr>
        <p:blipFill rotWithShape="1">
          <a:blip r:embed="rId35">
            <a:alphaModFix/>
          </a:blip>
          <a:srcRect/>
          <a:stretch/>
        </p:blipFill>
        <p:spPr>
          <a:xfrm>
            <a:off x="2380076" y="3169554"/>
            <a:ext cx="717204" cy="211350"/>
          </a:xfrm>
          <a:prstGeom prst="rect">
            <a:avLst/>
          </a:prstGeom>
          <a:noFill/>
          <a:ln>
            <a:noFill/>
          </a:ln>
        </p:spPr>
      </p:pic>
      <p:pic>
        <p:nvPicPr>
          <p:cNvPr id="953" name="Shape 953"/>
          <p:cNvPicPr preferRelativeResize="0"/>
          <p:nvPr/>
        </p:nvPicPr>
        <p:blipFill rotWithShape="1">
          <a:blip r:embed="rId36">
            <a:alphaModFix/>
          </a:blip>
          <a:srcRect/>
          <a:stretch/>
        </p:blipFill>
        <p:spPr>
          <a:xfrm>
            <a:off x="1557481" y="3115794"/>
            <a:ext cx="346748" cy="346748"/>
          </a:xfrm>
          <a:prstGeom prst="rect">
            <a:avLst/>
          </a:prstGeom>
          <a:noFill/>
          <a:ln>
            <a:noFill/>
          </a:ln>
        </p:spPr>
      </p:pic>
      <p:pic>
        <p:nvPicPr>
          <p:cNvPr id="954" name="Shape 954"/>
          <p:cNvPicPr preferRelativeResize="0"/>
          <p:nvPr/>
        </p:nvPicPr>
        <p:blipFill rotWithShape="1">
          <a:blip r:embed="rId37">
            <a:alphaModFix/>
          </a:blip>
          <a:srcRect l="8595" t="16836" r="10355" b="20871"/>
          <a:stretch/>
        </p:blipFill>
        <p:spPr>
          <a:xfrm>
            <a:off x="3075241" y="3173227"/>
            <a:ext cx="600831" cy="293117"/>
          </a:xfrm>
          <a:prstGeom prst="rect">
            <a:avLst/>
          </a:prstGeom>
          <a:noFill/>
          <a:ln>
            <a:noFill/>
          </a:ln>
        </p:spPr>
      </p:pic>
      <p:pic>
        <p:nvPicPr>
          <p:cNvPr id="955" name="Shape 955"/>
          <p:cNvPicPr preferRelativeResize="0"/>
          <p:nvPr/>
        </p:nvPicPr>
        <p:blipFill rotWithShape="1">
          <a:blip r:embed="rId38">
            <a:alphaModFix/>
          </a:blip>
          <a:srcRect/>
          <a:stretch/>
        </p:blipFill>
        <p:spPr>
          <a:xfrm>
            <a:off x="7352649" y="4121237"/>
            <a:ext cx="233883" cy="247915"/>
          </a:xfrm>
          <a:prstGeom prst="rect">
            <a:avLst/>
          </a:prstGeom>
          <a:noFill/>
          <a:ln>
            <a:noFill/>
          </a:ln>
        </p:spPr>
      </p:pic>
      <p:pic>
        <p:nvPicPr>
          <p:cNvPr id="956" name="Shape 956"/>
          <p:cNvPicPr preferRelativeResize="0"/>
          <p:nvPr/>
        </p:nvPicPr>
        <p:blipFill rotWithShape="1">
          <a:blip r:embed="rId39">
            <a:alphaModFix/>
          </a:blip>
          <a:srcRect/>
          <a:stretch/>
        </p:blipFill>
        <p:spPr>
          <a:xfrm>
            <a:off x="7979217" y="4046037"/>
            <a:ext cx="380072" cy="398315"/>
          </a:xfrm>
          <a:prstGeom prst="rect">
            <a:avLst/>
          </a:prstGeom>
          <a:noFill/>
          <a:ln>
            <a:noFill/>
          </a:ln>
        </p:spPr>
      </p:pic>
      <p:pic>
        <p:nvPicPr>
          <p:cNvPr id="957" name="Shape 957"/>
          <p:cNvPicPr preferRelativeResize="0"/>
          <p:nvPr/>
        </p:nvPicPr>
        <p:blipFill rotWithShape="1">
          <a:blip r:embed="rId40">
            <a:alphaModFix/>
          </a:blip>
          <a:srcRect/>
          <a:stretch/>
        </p:blipFill>
        <p:spPr>
          <a:xfrm>
            <a:off x="6826634" y="1145538"/>
            <a:ext cx="588072" cy="588072"/>
          </a:xfrm>
          <a:prstGeom prst="rect">
            <a:avLst/>
          </a:prstGeom>
          <a:noFill/>
          <a:ln>
            <a:noFill/>
          </a:ln>
        </p:spPr>
      </p:pic>
      <p:sp>
        <p:nvSpPr>
          <p:cNvPr id="958" name="Shape 958"/>
          <p:cNvSpPr/>
          <p:nvPr/>
        </p:nvSpPr>
        <p:spPr>
          <a:xfrm>
            <a:off x="3669844" y="873345"/>
            <a:ext cx="427429" cy="3724076"/>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959" name="Shape 959"/>
          <p:cNvPicPr preferRelativeResize="0">
            <a:picLocks noChangeAspect="1"/>
          </p:cNvPicPr>
          <p:nvPr/>
        </p:nvPicPr>
        <p:blipFill rotWithShape="1">
          <a:blip r:embed="rId41">
            <a:alphaModFix/>
          </a:blip>
          <a:srcRect/>
          <a:stretch/>
        </p:blipFill>
        <p:spPr>
          <a:xfrm>
            <a:off x="1948378" y="3929934"/>
            <a:ext cx="478988" cy="478988"/>
          </a:xfrm>
          <a:prstGeom prst="rect">
            <a:avLst/>
          </a:prstGeom>
          <a:noFill/>
          <a:ln>
            <a:noFill/>
          </a:ln>
        </p:spPr>
      </p:pic>
      <p:pic>
        <p:nvPicPr>
          <p:cNvPr id="960" name="Shape 960"/>
          <p:cNvPicPr preferRelativeResize="0"/>
          <p:nvPr/>
        </p:nvPicPr>
        <p:blipFill rotWithShape="1">
          <a:blip r:embed="rId42">
            <a:alphaModFix/>
          </a:blip>
          <a:srcRect/>
          <a:stretch/>
        </p:blipFill>
        <p:spPr>
          <a:xfrm>
            <a:off x="4372682" y="3971675"/>
            <a:ext cx="528164" cy="528164"/>
          </a:xfrm>
          <a:prstGeom prst="rect">
            <a:avLst/>
          </a:prstGeom>
          <a:noFill/>
          <a:ln>
            <a:noFill/>
          </a:ln>
        </p:spPr>
      </p:pic>
      <p:pic>
        <p:nvPicPr>
          <p:cNvPr id="961" name="Shape 961"/>
          <p:cNvPicPr preferRelativeResize="0"/>
          <p:nvPr/>
        </p:nvPicPr>
        <p:blipFill rotWithShape="1">
          <a:blip r:embed="rId43">
            <a:alphaModFix/>
          </a:blip>
          <a:srcRect/>
          <a:stretch/>
        </p:blipFill>
        <p:spPr>
          <a:xfrm>
            <a:off x="5029118" y="3131635"/>
            <a:ext cx="361524" cy="361524"/>
          </a:xfrm>
          <a:prstGeom prst="rect">
            <a:avLst/>
          </a:prstGeom>
          <a:noFill/>
          <a:ln>
            <a:noFill/>
          </a:ln>
        </p:spPr>
      </p:pic>
      <p:pic>
        <p:nvPicPr>
          <p:cNvPr id="963" name="Shape 963"/>
          <p:cNvPicPr preferRelativeResize="0"/>
          <p:nvPr/>
        </p:nvPicPr>
        <p:blipFill rotWithShape="1">
          <a:blip r:embed="rId44">
            <a:alphaModFix/>
          </a:blip>
          <a:srcRect/>
          <a:stretch/>
        </p:blipFill>
        <p:spPr>
          <a:xfrm>
            <a:off x="3420533" y="2349500"/>
            <a:ext cx="414448" cy="251834"/>
          </a:xfrm>
          <a:prstGeom prst="rect">
            <a:avLst/>
          </a:prstGeom>
          <a:noFill/>
          <a:ln>
            <a:noFill/>
          </a:ln>
        </p:spPr>
      </p:pic>
      <p:sp>
        <p:nvSpPr>
          <p:cNvPr id="79" name="TextBox 78"/>
          <p:cNvSpPr txBox="1"/>
          <p:nvPr/>
        </p:nvSpPr>
        <p:spPr>
          <a:xfrm rot="2700000">
            <a:off x="8019224" y="270823"/>
            <a:ext cx="1345894" cy="307777"/>
          </a:xfrm>
          <a:prstGeom prst="rect">
            <a:avLst/>
          </a:prstGeom>
          <a:noFill/>
        </p:spPr>
        <p:txBody>
          <a:bodyPr wrap="square" rtlCol="0">
            <a:spAutoFit/>
          </a:bodyPr>
          <a:lstStyle/>
          <a:p>
            <a:pPr algn="ctr"/>
            <a:r>
              <a:rPr lang="en-US" b="1" dirty="0" smtClean="0">
                <a:solidFill>
                  <a:schemeClr val="bg1"/>
                </a:solidFill>
              </a:rPr>
              <a:t>Confidential</a:t>
            </a:r>
          </a:p>
        </p:txBody>
      </p:sp>
      <p:pic>
        <p:nvPicPr>
          <p:cNvPr id="2" name="Picture 1"/>
          <p:cNvPicPr>
            <a:picLocks noChangeAspect="1"/>
          </p:cNvPicPr>
          <p:nvPr/>
        </p:nvPicPr>
        <p:blipFill>
          <a:blip r:embed="rId45"/>
          <a:stretch>
            <a:fillRect/>
          </a:stretch>
        </p:blipFill>
        <p:spPr>
          <a:xfrm>
            <a:off x="6826634" y="3088212"/>
            <a:ext cx="689419" cy="458777"/>
          </a:xfrm>
          <a:prstGeom prst="rect">
            <a:avLst/>
          </a:prstGeom>
        </p:spPr>
      </p:pic>
      <p:pic>
        <p:nvPicPr>
          <p:cNvPr id="3" name="Picture 2"/>
          <p:cNvPicPr>
            <a:picLocks noChangeAspect="1"/>
          </p:cNvPicPr>
          <p:nvPr/>
        </p:nvPicPr>
        <p:blipFill>
          <a:blip r:embed="rId46"/>
          <a:stretch>
            <a:fillRect/>
          </a:stretch>
        </p:blipFill>
        <p:spPr>
          <a:xfrm>
            <a:off x="5541088" y="2272368"/>
            <a:ext cx="349970" cy="295464"/>
          </a:xfrm>
          <a:prstGeom prst="rect">
            <a:avLst/>
          </a:prstGeom>
        </p:spPr>
      </p:pic>
      <p:pic>
        <p:nvPicPr>
          <p:cNvPr id="4" name="Picture 3"/>
          <p:cNvPicPr>
            <a:picLocks noChangeAspect="1"/>
          </p:cNvPicPr>
          <p:nvPr/>
        </p:nvPicPr>
        <p:blipFill>
          <a:blip r:embed="rId47"/>
          <a:stretch>
            <a:fillRect/>
          </a:stretch>
        </p:blipFill>
        <p:spPr>
          <a:xfrm>
            <a:off x="2763050" y="4090593"/>
            <a:ext cx="689263" cy="166572"/>
          </a:xfrm>
          <a:prstGeom prst="rect">
            <a:avLst/>
          </a:prstGeom>
        </p:spPr>
      </p:pic>
      <p:pic>
        <p:nvPicPr>
          <p:cNvPr id="5" name="Picture 4"/>
          <p:cNvPicPr>
            <a:picLocks noChangeAspect="1"/>
          </p:cNvPicPr>
          <p:nvPr/>
        </p:nvPicPr>
        <p:blipFill>
          <a:blip r:embed="rId48"/>
          <a:stretch>
            <a:fillRect/>
          </a:stretch>
        </p:blipFill>
        <p:spPr>
          <a:xfrm>
            <a:off x="2450450" y="4013427"/>
            <a:ext cx="259833" cy="259833"/>
          </a:xfrm>
          <a:prstGeom prst="rect">
            <a:avLst/>
          </a:prstGeom>
        </p:spPr>
      </p:pic>
      <p:pic>
        <p:nvPicPr>
          <p:cNvPr id="6" name="Picture 5"/>
          <p:cNvPicPr>
            <a:picLocks noChangeAspect="1"/>
          </p:cNvPicPr>
          <p:nvPr/>
        </p:nvPicPr>
        <p:blipFill>
          <a:blip r:embed="rId49"/>
          <a:stretch>
            <a:fillRect/>
          </a:stretch>
        </p:blipFill>
        <p:spPr>
          <a:xfrm>
            <a:off x="3477298" y="4016231"/>
            <a:ext cx="273892" cy="273892"/>
          </a:xfrm>
          <a:prstGeom prst="rect">
            <a:avLst/>
          </a:prstGeom>
        </p:spPr>
      </p:pic>
      <p:pic>
        <p:nvPicPr>
          <p:cNvPr id="7" name="Picture 6"/>
          <p:cNvPicPr>
            <a:picLocks noChangeAspect="1"/>
          </p:cNvPicPr>
          <p:nvPr/>
        </p:nvPicPr>
        <p:blipFill>
          <a:blip r:embed="rId50">
            <a:clrChange>
              <a:clrFrom>
                <a:srgbClr val="FFFFFF"/>
              </a:clrFrom>
              <a:clrTo>
                <a:srgbClr val="FFFFFF">
                  <a:alpha val="0"/>
                </a:srgbClr>
              </a:clrTo>
            </a:clrChange>
          </a:blip>
          <a:stretch>
            <a:fillRect/>
          </a:stretch>
        </p:blipFill>
        <p:spPr>
          <a:xfrm>
            <a:off x="6120770" y="3018268"/>
            <a:ext cx="629265" cy="629265"/>
          </a:xfrm>
          <a:prstGeom prst="rect">
            <a:avLst/>
          </a:prstGeom>
        </p:spPr>
      </p:pic>
      <p:pic>
        <p:nvPicPr>
          <p:cNvPr id="8" name="Picture 7"/>
          <p:cNvPicPr>
            <a:picLocks noChangeAspect="1"/>
          </p:cNvPicPr>
          <p:nvPr/>
        </p:nvPicPr>
        <p:blipFill>
          <a:blip r:embed="rId51"/>
          <a:stretch>
            <a:fillRect/>
          </a:stretch>
        </p:blipFill>
        <p:spPr>
          <a:xfrm>
            <a:off x="955343" y="3196022"/>
            <a:ext cx="510241" cy="190344"/>
          </a:xfrm>
          <a:prstGeom prst="rect">
            <a:avLst/>
          </a:prstGeom>
        </p:spPr>
      </p:pic>
    </p:spTree>
    <p:extLst>
      <p:ext uri="{BB962C8B-B14F-4D97-AF65-F5344CB8AC3E}">
        <p14:creationId xmlns:p14="http://schemas.microsoft.com/office/powerpoint/2010/main" val="13067491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626" y="2364961"/>
            <a:ext cx="4700075" cy="923330"/>
          </a:xfrm>
          <a:prstGeom prst="rect">
            <a:avLst/>
          </a:prstGeom>
          <a:noFill/>
        </p:spPr>
        <p:txBody>
          <a:bodyPr wrap="none" rtlCol="0">
            <a:spAutoFit/>
          </a:bodyPr>
          <a:lstStyle/>
          <a:p>
            <a:pPr algn="ctr"/>
            <a:r>
              <a:rPr lang="en-US" sz="5400" smtClean="0">
                <a:latin typeface="Arial"/>
                <a:cs typeface="Arial"/>
              </a:rPr>
              <a:t>APPENDIX - 2</a:t>
            </a:r>
            <a:endParaRPr lang="en-US" sz="5400" dirty="0" smtClean="0">
              <a:latin typeface="Arial"/>
              <a:cs typeface="Arial"/>
            </a:endParaRPr>
          </a:p>
        </p:txBody>
      </p:sp>
    </p:spTree>
    <p:extLst>
      <p:ext uri="{BB962C8B-B14F-4D97-AF65-F5344CB8AC3E}">
        <p14:creationId xmlns:p14="http://schemas.microsoft.com/office/powerpoint/2010/main" val="212014734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DIY Cloud Native Platform Reference Architecture </a:t>
            </a:r>
            <a:endParaRPr lang="en-US" dirty="0"/>
          </a:p>
        </p:txBody>
      </p:sp>
      <p:pic>
        <p:nvPicPr>
          <p:cNvPr id="400" name="Picture 399"/>
          <p:cNvPicPr>
            <a:picLocks noChangeAspect="1"/>
          </p:cNvPicPr>
          <p:nvPr/>
        </p:nvPicPr>
        <p:blipFill>
          <a:blip r:embed="rId3"/>
          <a:stretch>
            <a:fillRect/>
          </a:stretch>
        </p:blipFill>
        <p:spPr>
          <a:xfrm>
            <a:off x="54620" y="658539"/>
            <a:ext cx="9039878" cy="4481580"/>
          </a:xfrm>
          <a:prstGeom prst="rect">
            <a:avLst/>
          </a:prstGeom>
        </p:spPr>
      </p:pic>
    </p:spTree>
    <p:extLst>
      <p:ext uri="{BB962C8B-B14F-4D97-AF65-F5344CB8AC3E}">
        <p14:creationId xmlns:p14="http://schemas.microsoft.com/office/powerpoint/2010/main" val="2803595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Same Reference Arch with Cloud Foundry</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37</a:t>
            </a:fld>
            <a:endParaRPr lang="en-US"/>
          </a:p>
        </p:txBody>
      </p:sp>
      <p:pic>
        <p:nvPicPr>
          <p:cNvPr id="4" name="Picture 3"/>
          <p:cNvPicPr>
            <a:picLocks noChangeAspect="1"/>
          </p:cNvPicPr>
          <p:nvPr/>
        </p:nvPicPr>
        <p:blipFill>
          <a:blip r:embed="rId3"/>
          <a:stretch>
            <a:fillRect/>
          </a:stretch>
        </p:blipFill>
        <p:spPr>
          <a:xfrm>
            <a:off x="40967" y="639197"/>
            <a:ext cx="9070006" cy="4483687"/>
          </a:xfrm>
          <a:prstGeom prst="rect">
            <a:avLst/>
          </a:prstGeom>
        </p:spPr>
      </p:pic>
    </p:spTree>
    <p:extLst>
      <p:ext uri="{BB962C8B-B14F-4D97-AF65-F5344CB8AC3E}">
        <p14:creationId xmlns:p14="http://schemas.microsoft.com/office/powerpoint/2010/main" val="2356734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031"/>
          <p:cNvPicPr preferRelativeResize="0"/>
          <p:nvPr/>
        </p:nvPicPr>
        <p:blipFill rotWithShape="1">
          <a:blip r:embed="rId3">
            <a:alphaModFix/>
          </a:blip>
          <a:srcRect/>
          <a:stretch/>
        </p:blipFill>
        <p:spPr>
          <a:xfrm>
            <a:off x="570091" y="1147411"/>
            <a:ext cx="8063834" cy="3513604"/>
          </a:xfrm>
          <a:prstGeom prst="rect">
            <a:avLst/>
          </a:prstGeom>
          <a:noFill/>
          <a:ln>
            <a:noFill/>
          </a:ln>
        </p:spPr>
      </p:pic>
      <p:sp>
        <p:nvSpPr>
          <p:cNvPr id="2" name="Title 1"/>
          <p:cNvSpPr>
            <a:spLocks noGrp="1"/>
          </p:cNvSpPr>
          <p:nvPr>
            <p:ph type="title"/>
          </p:nvPr>
        </p:nvSpPr>
        <p:spPr/>
        <p:txBody>
          <a:bodyPr/>
          <a:lstStyle/>
          <a:p>
            <a:r>
              <a:rPr lang="en-US" dirty="0" smtClean="0"/>
              <a:t>Cloud Foundry Foundation</a:t>
            </a:r>
            <a:endParaRPr lang="en-US" dirty="0"/>
          </a:p>
        </p:txBody>
      </p:sp>
      <p:sp>
        <p:nvSpPr>
          <p:cNvPr id="3" name="Slide Number Placeholder 2"/>
          <p:cNvSpPr>
            <a:spLocks noGrp="1"/>
          </p:cNvSpPr>
          <p:nvPr>
            <p:ph type="sldNum" sz="quarter" idx="12"/>
          </p:nvPr>
        </p:nvSpPr>
        <p:spPr/>
        <p:txBody>
          <a:bodyPr/>
          <a:lstStyle/>
          <a:p>
            <a:fld id="{ADA07C09-8A41-3B46-A636-3955072BBB4F}" type="slidenum">
              <a:rPr lang="en-US" smtClean="0"/>
              <a:pPr/>
              <a:t>38</a:t>
            </a:fld>
            <a:endParaRPr lang="en-US"/>
          </a:p>
        </p:txBody>
      </p:sp>
      <p:sp>
        <p:nvSpPr>
          <p:cNvPr id="4" name="Text Placeholder 3"/>
          <p:cNvSpPr>
            <a:spLocks noGrp="1"/>
          </p:cNvSpPr>
          <p:nvPr>
            <p:ph type="body" sz="quarter" idx="13"/>
          </p:nvPr>
        </p:nvSpPr>
        <p:spPr/>
        <p:txBody>
          <a:bodyPr/>
          <a:lstStyle/>
          <a:p>
            <a:r>
              <a:rPr lang="en-US" dirty="0" smtClean="0"/>
              <a:t>An Open Industry Standard</a:t>
            </a:r>
            <a:endParaRPr lang="en-US" dirty="0"/>
          </a:p>
        </p:txBody>
      </p:sp>
    </p:spTree>
    <p:extLst>
      <p:ext uri="{BB962C8B-B14F-4D97-AF65-F5344CB8AC3E}">
        <p14:creationId xmlns:p14="http://schemas.microsoft.com/office/powerpoint/2010/main" val="159263057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39</a:t>
            </a:fld>
            <a:endParaRPr lang="en-US"/>
          </a:p>
        </p:txBody>
      </p:sp>
      <p:sp>
        <p:nvSpPr>
          <p:cNvPr id="18" name="Title 17"/>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15"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27"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2" name="Rectangle 31"/>
          <p:cNvSpPr/>
          <p:nvPr/>
        </p:nvSpPr>
        <p:spPr>
          <a:xfrm>
            <a:off x="3472701" y="2046495"/>
            <a:ext cx="2342734" cy="64633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Separate console for managing app specific </a:t>
            </a:r>
            <a:r>
              <a:rPr lang="en-US" sz="1200" dirty="0" err="1" smtClean="0">
                <a:solidFill>
                  <a:srgbClr val="666666"/>
                </a:solidFill>
              </a:rPr>
              <a:t>config</a:t>
            </a:r>
            <a:endParaRPr lang="en-US" sz="1200" dirty="0">
              <a:solidFill>
                <a:srgbClr val="666666"/>
              </a:solidFill>
            </a:endParaRPr>
          </a:p>
        </p:txBody>
      </p:sp>
      <p:sp>
        <p:nvSpPr>
          <p:cNvPr id="37" name="Rectangle 36"/>
          <p:cNvSpPr/>
          <p:nvPr/>
        </p:nvSpPr>
        <p:spPr>
          <a:xfrm>
            <a:off x="1136470" y="3095932"/>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a:t>
            </a:r>
            <a:r>
              <a:rPr lang="en-US" sz="1200" dirty="0" smtClean="0">
                <a:solidFill>
                  <a:srgbClr val="666666"/>
                </a:solidFill>
              </a:rPr>
              <a:t>per </a:t>
            </a:r>
            <a:r>
              <a:rPr lang="en-US" sz="1200" dirty="0">
                <a:solidFill>
                  <a:srgbClr val="666666"/>
                </a:solidFill>
              </a:rPr>
              <a:t>app, per environment </a:t>
            </a:r>
          </a:p>
        </p:txBody>
      </p:sp>
      <p:sp>
        <p:nvSpPr>
          <p:cNvPr id="39" name="Rectangle 38"/>
          <p:cNvSpPr/>
          <p:nvPr/>
        </p:nvSpPr>
        <p:spPr>
          <a:xfrm>
            <a:off x="3511570" y="3162395"/>
            <a:ext cx="1935564"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a:solidFill>
                  <a:srgbClr val="666666"/>
                </a:solidFill>
              </a:rPr>
              <a:t>Repeat per app, per environment </a:t>
            </a:r>
          </a:p>
        </p:txBody>
      </p:sp>
      <p:sp>
        <p:nvSpPr>
          <p:cNvPr id="45" name="Rectangle 44"/>
          <p:cNvSpPr/>
          <p:nvPr/>
        </p:nvSpPr>
        <p:spPr>
          <a:xfrm>
            <a:off x="3511013" y="3887759"/>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up Federation </a:t>
            </a:r>
            <a:r>
              <a:rPr lang="en-US" sz="1200" dirty="0" err="1" smtClean="0">
                <a:solidFill>
                  <a:srgbClr val="666666"/>
                </a:solidFill>
              </a:rPr>
              <a:t>config</a:t>
            </a:r>
            <a:endParaRPr lang="en-US" sz="1200" dirty="0">
              <a:solidFill>
                <a:srgbClr val="666666"/>
              </a:solidFill>
            </a:endParaRPr>
          </a:p>
        </p:txBody>
      </p:sp>
      <p:sp>
        <p:nvSpPr>
          <p:cNvPr id="49" name="Rectangle 48"/>
          <p:cNvSpPr/>
          <p:nvPr/>
        </p:nvSpPr>
        <p:spPr>
          <a:xfrm>
            <a:off x="1136470" y="2065642"/>
            <a:ext cx="2342734" cy="78739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SSO agent install &amp; </a:t>
            </a:r>
            <a:r>
              <a:rPr lang="en-US" sz="1200" dirty="0" err="1" smtClean="0">
                <a:solidFill>
                  <a:srgbClr val="666666"/>
                </a:solidFill>
              </a:rPr>
              <a:t>config</a:t>
            </a:r>
            <a:endParaRPr lang="en-US" sz="1200" dirty="0" smtClean="0">
              <a:solidFill>
                <a:srgbClr val="666666"/>
              </a:solidFill>
            </a:endParaRP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the app to use the agent </a:t>
            </a:r>
            <a:endParaRPr lang="en-US" sz="1200" dirty="0">
              <a:solidFill>
                <a:srgbClr val="666666"/>
              </a:solidFill>
            </a:endParaRPr>
          </a:p>
        </p:txBody>
      </p:sp>
      <p:sp>
        <p:nvSpPr>
          <p:cNvPr id="53" name="Rectangle 52"/>
          <p:cNvSpPr/>
          <p:nvPr/>
        </p:nvSpPr>
        <p:spPr>
          <a:xfrm>
            <a:off x="113647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Tickets for </a:t>
            </a:r>
            <a:r>
              <a:rPr lang="en-US" sz="1200" dirty="0">
                <a:solidFill>
                  <a:srgbClr val="666666"/>
                </a:solidFill>
              </a:rPr>
              <a:t>standing </a:t>
            </a:r>
            <a:r>
              <a:rPr lang="en-US" sz="1200" dirty="0" smtClean="0">
                <a:solidFill>
                  <a:srgbClr val="666666"/>
                </a:solidFill>
              </a:rPr>
              <a:t>agent</a:t>
            </a:r>
            <a:endParaRPr lang="en-US" sz="1200" dirty="0">
              <a:solidFill>
                <a:srgbClr val="666666"/>
              </a:solidFill>
            </a:endParaRPr>
          </a:p>
        </p:txBody>
      </p:sp>
      <p:cxnSp>
        <p:nvCxnSpPr>
          <p:cNvPr id="4" name="Straight Connector 3"/>
          <p:cNvCxnSpPr/>
          <p:nvPr/>
        </p:nvCxnSpPr>
        <p:spPr>
          <a:xfrm flipH="1">
            <a:off x="345691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44"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a:t>
            </a:r>
            <a:r>
              <a:rPr lang="en-US" sz="1200" dirty="0">
                <a:solidFill>
                  <a:srgbClr val="666666"/>
                </a:solidFill>
              </a:rPr>
              <a:t>time </a:t>
            </a:r>
            <a:r>
              <a:rPr lang="en-US" sz="1200" dirty="0" smtClean="0">
                <a:solidFill>
                  <a:srgbClr val="666666"/>
                </a:solidFill>
              </a:rPr>
              <a:t>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Tree>
    <p:extLst>
      <p:ext uri="{BB962C8B-B14F-4D97-AF65-F5344CB8AC3E}">
        <p14:creationId xmlns:p14="http://schemas.microsoft.com/office/powerpoint/2010/main" val="20041979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8" descr="photo-1428342319217-5fdaf6d7898e.jpeg"/>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0"/>
            <a:ext cx="9143999" cy="5148072"/>
          </a:xfrm>
          <a:prstGeom prst="rect">
            <a:avLst/>
          </a:prstGeom>
        </p:spPr>
      </p:pic>
      <p:sp>
        <p:nvSpPr>
          <p:cNvPr id="11" name="Shape 251"/>
          <p:cNvSpPr/>
          <p:nvPr/>
        </p:nvSpPr>
        <p:spPr>
          <a:xfrm>
            <a:off x="0" y="0"/>
            <a:ext cx="9144000" cy="5143500"/>
          </a:xfrm>
          <a:prstGeom prst="rect">
            <a:avLst/>
          </a:prstGeom>
          <a:solidFill>
            <a:srgbClr val="182730">
              <a:alpha val="70000"/>
            </a:srgbClr>
          </a:solidFill>
          <a:ln>
            <a:noFill/>
          </a:ln>
        </p:spPr>
        <p:txBody>
          <a:bodyPr lIns="91425" tIns="45700" rIns="91425" bIns="45700" anchor="ctr" anchorCtr="0">
            <a:noAutofit/>
          </a:bodyPr>
          <a:lstStyle/>
          <a:p>
            <a:pPr algn="ctr" defTabSz="914400"/>
            <a:endParaRPr kern="0" dirty="0">
              <a:solidFill>
                <a:srgbClr val="FFFFFF"/>
              </a:solidFill>
              <a:latin typeface="Arial"/>
              <a:ea typeface="Arial"/>
              <a:cs typeface="Arial"/>
              <a:sym typeface="Arial"/>
              <a:rtl val="0"/>
            </a:endParaRPr>
          </a:p>
        </p:txBody>
      </p:sp>
      <p:pic>
        <p:nvPicPr>
          <p:cNvPr id="12" name="Picture 11"/>
          <p:cNvPicPr>
            <a:picLocks noChangeAspect="1"/>
          </p:cNvPicPr>
          <p:nvPr/>
        </p:nvPicPr>
        <p:blipFill>
          <a:blip r:embed="rId4"/>
          <a:stretch>
            <a:fillRect/>
          </a:stretch>
        </p:blipFill>
        <p:spPr>
          <a:xfrm>
            <a:off x="1724637" y="1933066"/>
            <a:ext cx="5694726" cy="1227312"/>
          </a:xfrm>
          <a:prstGeom prst="rect">
            <a:avLst/>
          </a:prstGeom>
        </p:spPr>
      </p:pic>
    </p:spTree>
    <p:extLst>
      <p:ext uri="{BB962C8B-B14F-4D97-AF65-F5344CB8AC3E}">
        <p14:creationId xmlns:p14="http://schemas.microsoft.com/office/powerpoint/2010/main" val="127668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40</a:t>
            </a:fld>
            <a:endParaRPr lang="en-US"/>
          </a:p>
        </p:txBody>
      </p:sp>
      <p:sp>
        <p:nvSpPr>
          <p:cNvPr id="6" name="Title 5"/>
          <p:cNvSpPr>
            <a:spLocks noGrp="1"/>
          </p:cNvSpPr>
          <p:nvPr>
            <p:ph type="title"/>
          </p:nvPr>
        </p:nvSpPr>
        <p:spPr/>
        <p:txBody>
          <a:bodyPr/>
          <a:lstStyle/>
          <a:p>
            <a:r>
              <a:rPr lang="en-US" dirty="0" smtClean="0"/>
              <a:t>Customer Value</a:t>
            </a:r>
            <a:endParaRPr lang="en-US" dirty="0"/>
          </a:p>
        </p:txBody>
      </p:sp>
      <p:sp>
        <p:nvSpPr>
          <p:cNvPr id="13" name="TextBox 12"/>
          <p:cNvSpPr txBox="1"/>
          <p:nvPr/>
        </p:nvSpPr>
        <p:spPr>
          <a:xfrm>
            <a:off x="-1365250" y="5000625"/>
            <a:ext cx="184666" cy="307777"/>
          </a:xfrm>
          <a:prstGeom prst="rect">
            <a:avLst/>
          </a:prstGeom>
          <a:noFill/>
        </p:spPr>
        <p:txBody>
          <a:bodyPr wrap="none" rtlCol="0">
            <a:spAutoFit/>
          </a:bodyPr>
          <a:lstStyle/>
          <a:p>
            <a:endParaRPr lang="en-US" dirty="0"/>
          </a:p>
        </p:txBody>
      </p:sp>
      <p:sp>
        <p:nvSpPr>
          <p:cNvPr id="49" name="Rectangle 48"/>
          <p:cNvSpPr/>
          <p:nvPr/>
        </p:nvSpPr>
        <p:spPr>
          <a:xfrm>
            <a:off x="1136469" y="2282019"/>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Reduce complexity</a:t>
            </a:r>
          </a:p>
        </p:txBody>
      </p:sp>
      <p:cxnSp>
        <p:nvCxnSpPr>
          <p:cNvPr id="28" name="Straight Connector 27"/>
          <p:cNvCxnSpPr/>
          <p:nvPr/>
        </p:nvCxnSpPr>
        <p:spPr>
          <a:xfrm flipH="1">
            <a:off x="561537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104878" y="302707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104878" y="3750072"/>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104878" y="1942696"/>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104878" y="4566675"/>
            <a:ext cx="6693408"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1099302" y="1927675"/>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7790339" y="1930440"/>
            <a:ext cx="5576" cy="265176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5631636" y="2065642"/>
            <a:ext cx="1935564" cy="972061"/>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Configure </a:t>
            </a:r>
            <a:r>
              <a:rPr lang="en-US" sz="1200" dirty="0">
                <a:solidFill>
                  <a:srgbClr val="666666"/>
                </a:solidFill>
              </a:rPr>
              <a:t>identity provider</a:t>
            </a:r>
          </a:p>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Bind SSO </a:t>
            </a:r>
            <a:r>
              <a:rPr lang="en-US" sz="1200" dirty="0">
                <a:solidFill>
                  <a:srgbClr val="666666"/>
                </a:solidFill>
              </a:rPr>
              <a:t>service instance</a:t>
            </a:r>
          </a:p>
        </p:txBody>
      </p:sp>
      <p:sp>
        <p:nvSpPr>
          <p:cNvPr id="54" name="Rectangle 53"/>
          <p:cNvSpPr/>
          <p:nvPr/>
        </p:nvSpPr>
        <p:spPr>
          <a:xfrm>
            <a:off x="5637664" y="3162395"/>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One time set </a:t>
            </a:r>
            <a:r>
              <a:rPr lang="en-US" sz="1200" dirty="0">
                <a:solidFill>
                  <a:srgbClr val="666666"/>
                </a:solidFill>
              </a:rPr>
              <a:t>up of a </a:t>
            </a:r>
            <a:r>
              <a:rPr lang="en-US" sz="1200" dirty="0" smtClean="0">
                <a:solidFill>
                  <a:srgbClr val="666666"/>
                </a:solidFill>
              </a:rPr>
              <a:t>provider</a:t>
            </a:r>
            <a:endParaRPr lang="en-US" sz="1200" dirty="0">
              <a:solidFill>
                <a:srgbClr val="666666"/>
              </a:solidFill>
            </a:endParaRPr>
          </a:p>
        </p:txBody>
      </p:sp>
      <p:sp>
        <p:nvSpPr>
          <p:cNvPr id="57" name="Rectangle 56"/>
          <p:cNvSpPr/>
          <p:nvPr/>
        </p:nvSpPr>
        <p:spPr>
          <a:xfrm>
            <a:off x="5652290" y="3883776"/>
            <a:ext cx="1967692" cy="461665"/>
          </a:xfrm>
          <a:prstGeom prst="rect">
            <a:avLst/>
          </a:prstGeom>
        </p:spPr>
        <p:txBody>
          <a:bodyPr wrap="square">
            <a:spAutoFit/>
          </a:bodyPr>
          <a:lstStyle/>
          <a:p>
            <a:pPr marL="285750" lvl="0" indent="-285750" defTabSz="685544">
              <a:spcBef>
                <a:spcPts val="500"/>
              </a:spcBef>
              <a:spcAft>
                <a:spcPts val="600"/>
              </a:spcAft>
              <a:buSzPct val="75000"/>
              <a:buFont typeface="Arial"/>
              <a:buChar char="•"/>
              <a:defRPr sz="1800">
                <a:solidFill>
                  <a:srgbClr val="000000"/>
                </a:solidFill>
              </a:defRPr>
            </a:pPr>
            <a:r>
              <a:rPr lang="en-US" sz="1200" dirty="0" smtClean="0">
                <a:solidFill>
                  <a:srgbClr val="666666"/>
                </a:solidFill>
              </a:rPr>
              <a:t>Choose provider, bind app</a:t>
            </a:r>
            <a:endParaRPr lang="en-US" sz="1200" dirty="0">
              <a:solidFill>
                <a:srgbClr val="666666"/>
              </a:solidFill>
            </a:endParaRPr>
          </a:p>
        </p:txBody>
      </p:sp>
      <p:sp>
        <p:nvSpPr>
          <p:cNvPr id="29" name="Rectangle 28"/>
          <p:cNvSpPr/>
          <p:nvPr/>
        </p:nvSpPr>
        <p:spPr>
          <a:xfrm>
            <a:off x="1137382" y="3179108"/>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smtClean="0">
                <a:solidFill>
                  <a:schemeClr val="accent1">
                    <a:lumMod val="75000"/>
                  </a:schemeClr>
                </a:solidFill>
              </a:rPr>
              <a:t>Improve re-use/Automation/Time</a:t>
            </a:r>
          </a:p>
        </p:txBody>
      </p:sp>
      <p:sp>
        <p:nvSpPr>
          <p:cNvPr id="31" name="Rectangle 30"/>
          <p:cNvSpPr/>
          <p:nvPr/>
        </p:nvSpPr>
        <p:spPr>
          <a:xfrm>
            <a:off x="1104878" y="3938251"/>
            <a:ext cx="4411161" cy="338554"/>
          </a:xfrm>
          <a:prstGeom prst="rect">
            <a:avLst/>
          </a:prstGeom>
        </p:spPr>
        <p:txBody>
          <a:bodyPr wrap="square">
            <a:spAutoFit/>
          </a:bodyPr>
          <a:lstStyle/>
          <a:p>
            <a:pPr lvl="0" algn="ctr" defTabSz="685544">
              <a:spcBef>
                <a:spcPts val="500"/>
              </a:spcBef>
              <a:spcAft>
                <a:spcPts val="600"/>
              </a:spcAft>
              <a:buSzPct val="75000"/>
              <a:defRPr sz="1800">
                <a:solidFill>
                  <a:srgbClr val="000000"/>
                </a:solidFill>
              </a:defRPr>
            </a:pPr>
            <a:r>
              <a:rPr lang="en-US" sz="1600" b="1" dirty="0">
                <a:solidFill>
                  <a:schemeClr val="accent1">
                    <a:lumMod val="75000"/>
                  </a:schemeClr>
                </a:solidFill>
              </a:rPr>
              <a:t>Enable </a:t>
            </a:r>
            <a:r>
              <a:rPr lang="en-US" sz="1600" b="1" dirty="0" smtClean="0">
                <a:solidFill>
                  <a:schemeClr val="accent1">
                    <a:lumMod val="75000"/>
                  </a:schemeClr>
                </a:solidFill>
              </a:rPr>
              <a:t>Developer Self </a:t>
            </a:r>
            <a:r>
              <a:rPr lang="en-US" sz="1600" b="1" dirty="0">
                <a:solidFill>
                  <a:schemeClr val="accent1">
                    <a:lumMod val="75000"/>
                  </a:schemeClr>
                </a:solidFill>
              </a:rPr>
              <a:t>service </a:t>
            </a:r>
          </a:p>
        </p:txBody>
      </p:sp>
      <p:sp>
        <p:nvSpPr>
          <p:cNvPr id="34" name="Content Placeholder 2"/>
          <p:cNvSpPr txBox="1">
            <a:spLocks/>
          </p:cNvSpPr>
          <p:nvPr/>
        </p:nvSpPr>
        <p:spPr>
          <a:xfrm>
            <a:off x="3678103"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Federated Identity provider</a:t>
            </a:r>
            <a:endParaRPr lang="en-US" sz="1200" b="1" dirty="0"/>
          </a:p>
          <a:p>
            <a:pPr marL="0" indent="0" algn="ctr">
              <a:lnSpc>
                <a:spcPct val="110000"/>
              </a:lnSpc>
              <a:buFont typeface="Arial"/>
              <a:buNone/>
            </a:pPr>
            <a:endParaRPr lang="en-US" sz="1200" b="1" dirty="0" smtClean="0">
              <a:solidFill>
                <a:srgbClr val="182730"/>
              </a:solidFill>
            </a:endParaRPr>
          </a:p>
        </p:txBody>
      </p:sp>
      <p:sp>
        <p:nvSpPr>
          <p:cNvPr id="35" name="Content Placeholder 2"/>
          <p:cNvSpPr txBox="1">
            <a:spLocks/>
          </p:cNvSpPr>
          <p:nvPr/>
        </p:nvSpPr>
        <p:spPr>
          <a:xfrm>
            <a:off x="1405679" y="1429050"/>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a:t>Traditional way of enabling  SSO</a:t>
            </a:r>
          </a:p>
          <a:p>
            <a:pPr marL="0" indent="0" algn="ctr">
              <a:lnSpc>
                <a:spcPct val="110000"/>
              </a:lnSpc>
              <a:buFont typeface="Arial"/>
              <a:buNone/>
            </a:pPr>
            <a:endParaRPr lang="en-US" sz="1200" b="1" dirty="0" smtClean="0">
              <a:solidFill>
                <a:srgbClr val="182730"/>
              </a:solidFill>
            </a:endParaRPr>
          </a:p>
        </p:txBody>
      </p:sp>
      <p:sp>
        <p:nvSpPr>
          <p:cNvPr id="36" name="Content Placeholder 2"/>
          <p:cNvSpPr txBox="1">
            <a:spLocks/>
          </p:cNvSpPr>
          <p:nvPr/>
        </p:nvSpPr>
        <p:spPr>
          <a:xfrm>
            <a:off x="5832144" y="1445763"/>
            <a:ext cx="1618893" cy="41766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10000"/>
              </a:lnSpc>
              <a:buNone/>
            </a:pPr>
            <a:r>
              <a:rPr lang="en-US" sz="1200" b="1" dirty="0" smtClean="0"/>
              <a:t>PCF SSO</a:t>
            </a:r>
            <a:endParaRPr lang="en-US" sz="1200" b="1" dirty="0"/>
          </a:p>
          <a:p>
            <a:pPr marL="0" indent="0" algn="ctr">
              <a:lnSpc>
                <a:spcPct val="110000"/>
              </a:lnSpc>
              <a:buFont typeface="Arial"/>
              <a:buNone/>
            </a:pPr>
            <a:endParaRPr lang="en-US" sz="1200" b="1" dirty="0" smtClean="0">
              <a:solidFill>
                <a:srgbClr val="182730"/>
              </a:solidFill>
            </a:endParaRPr>
          </a:p>
        </p:txBody>
      </p:sp>
    </p:spTree>
    <p:extLst>
      <p:ext uri="{BB962C8B-B14F-4D97-AF65-F5344CB8AC3E}">
        <p14:creationId xmlns:p14="http://schemas.microsoft.com/office/powerpoint/2010/main" val="42885116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6894" y="2364961"/>
            <a:ext cx="3699538" cy="923330"/>
          </a:xfrm>
          <a:prstGeom prst="rect">
            <a:avLst/>
          </a:prstGeom>
          <a:noFill/>
        </p:spPr>
        <p:txBody>
          <a:bodyPr wrap="none" rtlCol="0">
            <a:spAutoFit/>
          </a:bodyPr>
          <a:lstStyle/>
          <a:p>
            <a:pPr algn="ctr"/>
            <a:r>
              <a:rPr lang="en-US" sz="5400" dirty="0" smtClean="0">
                <a:latin typeface="Arial"/>
                <a:cs typeface="Arial"/>
              </a:rPr>
              <a:t>APPENDIX</a:t>
            </a:r>
          </a:p>
        </p:txBody>
      </p:sp>
    </p:spTree>
    <p:extLst>
      <p:ext uri="{BB962C8B-B14F-4D97-AF65-F5344CB8AC3E}">
        <p14:creationId xmlns:p14="http://schemas.microsoft.com/office/powerpoint/2010/main" val="3878629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flipV="1">
            <a:off x="6841" y="1581150"/>
            <a:ext cx="9137159" cy="90572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itle 33"/>
          <p:cNvSpPr>
            <a:spLocks noGrp="1"/>
          </p:cNvSpPr>
          <p:nvPr>
            <p:ph type="title"/>
          </p:nvPr>
        </p:nvSpPr>
        <p:spPr/>
        <p:txBody>
          <a:bodyPr/>
          <a:lstStyle/>
          <a:p>
            <a:pPr algn="ctr"/>
            <a:r>
              <a:rPr lang="en-US" dirty="0" smtClean="0"/>
              <a:t>Changing Model for Application Delivery</a:t>
            </a:r>
            <a:endParaRPr lang="en-US" dirty="0"/>
          </a:p>
        </p:txBody>
      </p:sp>
      <p:sp>
        <p:nvSpPr>
          <p:cNvPr id="2" name="Slide Number Placeholder 1"/>
          <p:cNvSpPr>
            <a:spLocks noGrp="1"/>
          </p:cNvSpPr>
          <p:nvPr>
            <p:ph type="sldNum" sz="quarter" idx="12"/>
          </p:nvPr>
        </p:nvSpPr>
        <p:spPr/>
        <p:txBody>
          <a:bodyPr/>
          <a:lstStyle/>
          <a:p>
            <a:fld id="{ADA07C09-8A41-3B46-A636-3955072BBB4F}" type="slidenum">
              <a:rPr lang="en-US" smtClean="0"/>
              <a:pPr/>
              <a:t>6</a:t>
            </a:fld>
            <a:endParaRPr lang="en-US"/>
          </a:p>
        </p:txBody>
      </p:sp>
      <p:grpSp>
        <p:nvGrpSpPr>
          <p:cNvPr id="3" name="Group 2"/>
          <p:cNvGrpSpPr/>
          <p:nvPr/>
        </p:nvGrpSpPr>
        <p:grpSpPr>
          <a:xfrm>
            <a:off x="421585" y="5143500"/>
            <a:ext cx="5482295" cy="1487501"/>
            <a:chOff x="1834273" y="803436"/>
            <a:chExt cx="5482295" cy="4327363"/>
          </a:xfrm>
        </p:grpSpPr>
        <p:cxnSp>
          <p:nvCxnSpPr>
            <p:cNvPr id="4" name="Straight Connector 3"/>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1795156" y="1063875"/>
            <a:ext cx="1834273" cy="338554"/>
          </a:xfrm>
          <a:prstGeom prst="rect">
            <a:avLst/>
          </a:prstGeom>
          <a:noFill/>
        </p:spPr>
        <p:txBody>
          <a:bodyPr wrap="square" rtlCol="0">
            <a:spAutoFit/>
          </a:bodyPr>
          <a:lstStyle/>
          <a:p>
            <a:pPr algn="ctr"/>
            <a:r>
              <a:rPr lang="en-US" sz="1600" b="1" dirty="0" smtClean="0">
                <a:solidFill>
                  <a:schemeClr val="accent1"/>
                </a:solidFill>
              </a:rPr>
              <a:t>Development</a:t>
            </a:r>
            <a:endParaRPr lang="en-US" sz="1600" b="1" dirty="0">
              <a:solidFill>
                <a:schemeClr val="accent1"/>
              </a:solidFill>
            </a:endParaRPr>
          </a:p>
        </p:txBody>
      </p:sp>
      <p:sp>
        <p:nvSpPr>
          <p:cNvPr id="16" name="TextBox 15"/>
          <p:cNvSpPr txBox="1"/>
          <p:nvPr/>
        </p:nvSpPr>
        <p:spPr>
          <a:xfrm>
            <a:off x="5489136" y="1033587"/>
            <a:ext cx="1834273" cy="338554"/>
          </a:xfrm>
          <a:prstGeom prst="rect">
            <a:avLst/>
          </a:prstGeom>
          <a:noFill/>
        </p:spPr>
        <p:txBody>
          <a:bodyPr wrap="square" rtlCol="0">
            <a:spAutoFit/>
          </a:bodyPr>
          <a:lstStyle/>
          <a:p>
            <a:pPr algn="ctr"/>
            <a:r>
              <a:rPr lang="en-US" sz="1600" b="1" dirty="0" smtClean="0">
                <a:solidFill>
                  <a:schemeClr val="accent1"/>
                </a:solidFill>
              </a:rPr>
              <a:t>Deployment</a:t>
            </a:r>
            <a:endParaRPr lang="en-US" sz="1600" b="1" dirty="0">
              <a:solidFill>
                <a:schemeClr val="accent1"/>
              </a:solidFill>
            </a:endParaRPr>
          </a:p>
        </p:txBody>
      </p:sp>
      <p:sp>
        <p:nvSpPr>
          <p:cNvPr id="21" name="TextBox 20"/>
          <p:cNvSpPr txBox="1"/>
          <p:nvPr/>
        </p:nvSpPr>
        <p:spPr>
          <a:xfrm>
            <a:off x="5617026" y="1816399"/>
            <a:ext cx="1472654" cy="461665"/>
          </a:xfrm>
          <a:prstGeom prst="rect">
            <a:avLst/>
          </a:prstGeom>
          <a:noFill/>
        </p:spPr>
        <p:txBody>
          <a:bodyPr wrap="square" rtlCol="0">
            <a:spAutoFit/>
          </a:bodyPr>
          <a:lstStyle/>
          <a:p>
            <a:pPr algn="ctr"/>
            <a:r>
              <a:rPr lang="en-US" sz="1200" dirty="0" smtClean="0">
                <a:solidFill>
                  <a:schemeClr val="tx2"/>
                </a:solidFill>
              </a:rPr>
              <a:t>Sparingly at designated times</a:t>
            </a:r>
            <a:endParaRPr lang="en-US" sz="1200" dirty="0">
              <a:solidFill>
                <a:schemeClr val="tx2"/>
              </a:solidFill>
            </a:endParaRPr>
          </a:p>
        </p:txBody>
      </p:sp>
      <p:grpSp>
        <p:nvGrpSpPr>
          <p:cNvPr id="40" name="Group 39"/>
          <p:cNvGrpSpPr/>
          <p:nvPr/>
        </p:nvGrpSpPr>
        <p:grpSpPr>
          <a:xfrm>
            <a:off x="5489136" y="2620842"/>
            <a:ext cx="1834273" cy="1818790"/>
            <a:chOff x="5489136" y="2620842"/>
            <a:chExt cx="1834273" cy="1818790"/>
          </a:xfrm>
        </p:grpSpPr>
        <p:sp>
          <p:nvSpPr>
            <p:cNvPr id="27" name="TextBox 26"/>
            <p:cNvSpPr txBox="1"/>
            <p:nvPr/>
          </p:nvSpPr>
          <p:spPr>
            <a:xfrm>
              <a:off x="5489136" y="3977967"/>
              <a:ext cx="1834273" cy="461665"/>
            </a:xfrm>
            <a:prstGeom prst="rect">
              <a:avLst/>
            </a:prstGeom>
            <a:noFill/>
          </p:spPr>
          <p:txBody>
            <a:bodyPr wrap="square" rtlCol="0">
              <a:spAutoFit/>
            </a:bodyPr>
            <a:lstStyle/>
            <a:p>
              <a:pPr algn="ctr"/>
              <a:r>
                <a:rPr lang="en-US" sz="1200" b="1" dirty="0" smtClean="0"/>
                <a:t>Ready for prod at </a:t>
              </a:r>
              <a:br>
                <a:rPr lang="en-US" sz="1200" b="1" dirty="0" smtClean="0"/>
              </a:br>
              <a:r>
                <a:rPr lang="en-US" sz="1200" b="1" dirty="0" smtClean="0"/>
                <a:t>any time</a:t>
              </a:r>
              <a:endParaRPr lang="en-US" sz="1200" b="1" dirty="0"/>
            </a:p>
          </p:txBody>
        </p:sp>
        <p:sp>
          <p:nvSpPr>
            <p:cNvPr id="46" name="Isosceles Triangle 45"/>
            <p:cNvSpPr/>
            <p:nvPr/>
          </p:nvSpPr>
          <p:spPr>
            <a:xfrm rot="10800000">
              <a:off x="6271087"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3" name="Picture 52"/>
            <p:cNvPicPr>
              <a:picLocks noChangeAspect="1"/>
            </p:cNvPicPr>
            <p:nvPr/>
          </p:nvPicPr>
          <p:blipFill>
            <a:blip r:embed="rId3"/>
            <a:stretch>
              <a:fillRect/>
            </a:stretch>
          </p:blipFill>
          <p:spPr>
            <a:xfrm>
              <a:off x="6006493" y="3176486"/>
              <a:ext cx="962028" cy="647448"/>
            </a:xfrm>
            <a:prstGeom prst="rect">
              <a:avLst/>
            </a:prstGeom>
          </p:spPr>
        </p:pic>
      </p:grpSp>
      <p:sp>
        <p:nvSpPr>
          <p:cNvPr id="14" name="TextBox 13"/>
          <p:cNvSpPr txBox="1"/>
          <p:nvPr/>
        </p:nvSpPr>
        <p:spPr>
          <a:xfrm>
            <a:off x="-17640" y="1051224"/>
            <a:ext cx="1834273" cy="338554"/>
          </a:xfrm>
          <a:prstGeom prst="rect">
            <a:avLst/>
          </a:prstGeom>
          <a:noFill/>
        </p:spPr>
        <p:txBody>
          <a:bodyPr wrap="square" rtlCol="0">
            <a:spAutoFit/>
          </a:bodyPr>
          <a:lstStyle/>
          <a:p>
            <a:pPr algn="ctr"/>
            <a:r>
              <a:rPr lang="en-US" sz="1600" b="1" dirty="0" smtClean="0">
                <a:solidFill>
                  <a:schemeClr val="accent1"/>
                </a:solidFill>
              </a:rPr>
              <a:t>Architecture</a:t>
            </a:r>
            <a:endParaRPr lang="en-US" sz="1600" b="1" dirty="0">
              <a:solidFill>
                <a:schemeClr val="accent1"/>
              </a:solidFill>
            </a:endParaRPr>
          </a:p>
        </p:txBody>
      </p:sp>
      <p:sp>
        <p:nvSpPr>
          <p:cNvPr id="15" name="TextBox 14"/>
          <p:cNvSpPr txBox="1"/>
          <p:nvPr/>
        </p:nvSpPr>
        <p:spPr>
          <a:xfrm>
            <a:off x="3654863" y="909226"/>
            <a:ext cx="1834273" cy="584776"/>
          </a:xfrm>
          <a:prstGeom prst="rect">
            <a:avLst/>
          </a:prstGeom>
          <a:noFill/>
        </p:spPr>
        <p:txBody>
          <a:bodyPr wrap="square" rtlCol="0">
            <a:spAutoFit/>
          </a:bodyPr>
          <a:lstStyle/>
          <a:p>
            <a:pPr algn="ctr"/>
            <a:r>
              <a:rPr lang="en-US" sz="1600" b="1" dirty="0" smtClean="0">
                <a:solidFill>
                  <a:schemeClr val="accent1"/>
                </a:solidFill>
              </a:rPr>
              <a:t>Abstraction Layer</a:t>
            </a:r>
            <a:endParaRPr lang="en-US" sz="1600" b="1" dirty="0">
              <a:solidFill>
                <a:schemeClr val="accent1"/>
              </a:solidFill>
            </a:endParaRPr>
          </a:p>
        </p:txBody>
      </p:sp>
      <p:sp>
        <p:nvSpPr>
          <p:cNvPr id="17" name="TextBox 16"/>
          <p:cNvSpPr txBox="1"/>
          <p:nvPr/>
        </p:nvSpPr>
        <p:spPr>
          <a:xfrm>
            <a:off x="7323409" y="1033587"/>
            <a:ext cx="1834273" cy="338554"/>
          </a:xfrm>
          <a:prstGeom prst="rect">
            <a:avLst/>
          </a:prstGeom>
          <a:noFill/>
        </p:spPr>
        <p:txBody>
          <a:bodyPr wrap="square" rtlCol="0">
            <a:spAutoFit/>
          </a:bodyPr>
          <a:lstStyle/>
          <a:p>
            <a:pPr algn="ctr"/>
            <a:r>
              <a:rPr lang="en-US" sz="1600" b="1" dirty="0" smtClean="0">
                <a:solidFill>
                  <a:schemeClr val="accent1"/>
                </a:solidFill>
              </a:rPr>
              <a:t>“Day 2” Ops</a:t>
            </a:r>
            <a:endParaRPr lang="en-US" sz="1600" b="1" dirty="0">
              <a:solidFill>
                <a:schemeClr val="accent1"/>
              </a:solidFill>
            </a:endParaRPr>
          </a:p>
        </p:txBody>
      </p:sp>
      <p:sp>
        <p:nvSpPr>
          <p:cNvPr id="20" name="TextBox 19"/>
          <p:cNvSpPr txBox="1"/>
          <p:nvPr/>
        </p:nvSpPr>
        <p:spPr>
          <a:xfrm>
            <a:off x="3672503" y="1898830"/>
            <a:ext cx="1834273" cy="276999"/>
          </a:xfrm>
          <a:prstGeom prst="rect">
            <a:avLst/>
          </a:prstGeom>
          <a:noFill/>
        </p:spPr>
        <p:txBody>
          <a:bodyPr wrap="square" rtlCol="0">
            <a:spAutoFit/>
          </a:bodyPr>
          <a:lstStyle/>
          <a:p>
            <a:pPr algn="ctr"/>
            <a:r>
              <a:rPr lang="en-US" sz="1200" dirty="0" smtClean="0">
                <a:solidFill>
                  <a:schemeClr val="tx2"/>
                </a:solidFill>
              </a:rPr>
              <a:t>App Server on Machine</a:t>
            </a:r>
            <a:endParaRPr lang="en-US" sz="1200" dirty="0">
              <a:solidFill>
                <a:schemeClr val="tx2"/>
              </a:solidFill>
            </a:endParaRPr>
          </a:p>
        </p:txBody>
      </p:sp>
      <p:grpSp>
        <p:nvGrpSpPr>
          <p:cNvPr id="31" name="Group 30"/>
          <p:cNvGrpSpPr/>
          <p:nvPr/>
        </p:nvGrpSpPr>
        <p:grpSpPr>
          <a:xfrm>
            <a:off x="3672503" y="2620842"/>
            <a:ext cx="1834273" cy="1818790"/>
            <a:chOff x="3654863" y="2620842"/>
            <a:chExt cx="1834273" cy="1818790"/>
          </a:xfrm>
        </p:grpSpPr>
        <p:sp>
          <p:nvSpPr>
            <p:cNvPr id="26" name="TextBox 25"/>
            <p:cNvSpPr txBox="1"/>
            <p:nvPr/>
          </p:nvSpPr>
          <p:spPr>
            <a:xfrm>
              <a:off x="3654863" y="3977967"/>
              <a:ext cx="1834273" cy="461665"/>
            </a:xfrm>
            <a:prstGeom prst="rect">
              <a:avLst/>
            </a:prstGeom>
            <a:noFill/>
          </p:spPr>
          <p:txBody>
            <a:bodyPr wrap="square" rtlCol="0">
              <a:spAutoFit/>
            </a:bodyPr>
            <a:lstStyle/>
            <a:p>
              <a:pPr algn="ctr"/>
              <a:r>
                <a:rPr lang="en-US" sz="1200" b="1" dirty="0" smtClean="0"/>
                <a:t>App on “disposable” infrastructure</a:t>
              </a:r>
              <a:endParaRPr lang="en-US" sz="1200" b="1" dirty="0"/>
            </a:p>
          </p:txBody>
        </p:sp>
        <p:sp>
          <p:nvSpPr>
            <p:cNvPr id="45" name="Isosceles Triangle 44"/>
            <p:cNvSpPr/>
            <p:nvPr/>
          </p:nvSpPr>
          <p:spPr>
            <a:xfrm rot="10800000">
              <a:off x="440264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309" y="2894916"/>
              <a:ext cx="1290198" cy="1103597"/>
            </a:xfrm>
            <a:prstGeom prst="rect">
              <a:avLst/>
            </a:prstGeom>
          </p:spPr>
        </p:pic>
      </p:grpSp>
      <p:sp>
        <p:nvSpPr>
          <p:cNvPr id="19" name="TextBox 18"/>
          <p:cNvSpPr txBox="1"/>
          <p:nvPr/>
        </p:nvSpPr>
        <p:spPr>
          <a:xfrm>
            <a:off x="-70560" y="1916467"/>
            <a:ext cx="1834273" cy="276999"/>
          </a:xfrm>
          <a:prstGeom prst="rect">
            <a:avLst/>
          </a:prstGeom>
          <a:noFill/>
        </p:spPr>
        <p:txBody>
          <a:bodyPr wrap="square" rtlCol="0">
            <a:spAutoFit/>
          </a:bodyPr>
          <a:lstStyle/>
          <a:p>
            <a:pPr algn="ctr"/>
            <a:r>
              <a:rPr lang="en-US" sz="1200" dirty="0" smtClean="0">
                <a:solidFill>
                  <a:schemeClr val="tx2"/>
                </a:solidFill>
              </a:rPr>
              <a:t>Monolithic App</a:t>
            </a:r>
            <a:endParaRPr lang="en-US" sz="1200" dirty="0">
              <a:solidFill>
                <a:schemeClr val="tx2"/>
              </a:solidFill>
            </a:endParaRPr>
          </a:p>
        </p:txBody>
      </p:sp>
      <p:grpSp>
        <p:nvGrpSpPr>
          <p:cNvPr id="42" name="Group 41"/>
          <p:cNvGrpSpPr/>
          <p:nvPr/>
        </p:nvGrpSpPr>
        <p:grpSpPr>
          <a:xfrm>
            <a:off x="-17640" y="2638479"/>
            <a:ext cx="1834273" cy="1818790"/>
            <a:chOff x="1834273" y="2620842"/>
            <a:chExt cx="1834273" cy="1818790"/>
          </a:xfrm>
        </p:grpSpPr>
        <p:sp>
          <p:nvSpPr>
            <p:cNvPr id="25" name="TextBox 24"/>
            <p:cNvSpPr txBox="1"/>
            <p:nvPr/>
          </p:nvSpPr>
          <p:spPr>
            <a:xfrm>
              <a:off x="1834273" y="3977967"/>
              <a:ext cx="1834273" cy="461665"/>
            </a:xfrm>
            <a:prstGeom prst="rect">
              <a:avLst/>
            </a:prstGeom>
            <a:noFill/>
          </p:spPr>
          <p:txBody>
            <a:bodyPr wrap="square" rtlCol="0">
              <a:spAutoFit/>
            </a:bodyPr>
            <a:lstStyle/>
            <a:p>
              <a:pPr algn="ctr"/>
              <a:r>
                <a:rPr lang="en-US" sz="1200" b="1" dirty="0" err="1" smtClean="0"/>
                <a:t>Microservices</a:t>
              </a:r>
              <a:r>
                <a:rPr lang="en-US" sz="1200" b="1" dirty="0" smtClean="0"/>
                <a:t> / Composite app</a:t>
              </a:r>
              <a:endParaRPr lang="en-US" sz="1200" b="1" dirty="0"/>
            </a:p>
          </p:txBody>
        </p:sp>
        <p:grpSp>
          <p:nvGrpSpPr>
            <p:cNvPr id="30" name="Group 29"/>
            <p:cNvGrpSpPr/>
            <p:nvPr/>
          </p:nvGrpSpPr>
          <p:grpSpPr>
            <a:xfrm>
              <a:off x="2259107" y="2620842"/>
              <a:ext cx="915966" cy="1315244"/>
              <a:chOff x="2259107" y="2620842"/>
              <a:chExt cx="915966" cy="1315244"/>
            </a:xfrm>
          </p:grpSpPr>
          <p:sp>
            <p:nvSpPr>
              <p:cNvPr id="43" name="Isosceles Triangle 42"/>
              <p:cNvSpPr/>
              <p:nvPr/>
            </p:nvSpPr>
            <p:spPr>
              <a:xfrm rot="10800000">
                <a:off x="2607873"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5"/>
              <a:stretch>
                <a:fillRect/>
              </a:stretch>
            </p:blipFill>
            <p:spPr>
              <a:xfrm>
                <a:off x="2259107" y="3082908"/>
                <a:ext cx="915966" cy="853178"/>
              </a:xfrm>
              <a:prstGeom prst="rect">
                <a:avLst/>
              </a:prstGeom>
            </p:spPr>
          </p:pic>
        </p:grpSp>
      </p:grpSp>
      <p:sp>
        <p:nvSpPr>
          <p:cNvPr id="18" name="TextBox 17"/>
          <p:cNvSpPr txBox="1"/>
          <p:nvPr/>
        </p:nvSpPr>
        <p:spPr>
          <a:xfrm>
            <a:off x="1742236" y="1916857"/>
            <a:ext cx="1834273" cy="276999"/>
          </a:xfrm>
          <a:prstGeom prst="rect">
            <a:avLst/>
          </a:prstGeom>
          <a:noFill/>
        </p:spPr>
        <p:txBody>
          <a:bodyPr wrap="square" rtlCol="0">
            <a:spAutoFit/>
          </a:bodyPr>
          <a:lstStyle/>
          <a:p>
            <a:pPr algn="ctr"/>
            <a:r>
              <a:rPr lang="en-US" sz="1200" dirty="0" smtClean="0">
                <a:solidFill>
                  <a:schemeClr val="tx2"/>
                </a:solidFill>
              </a:rPr>
              <a:t>Linear / Sequential</a:t>
            </a:r>
            <a:endParaRPr lang="en-US" sz="1200" dirty="0">
              <a:solidFill>
                <a:schemeClr val="tx2"/>
              </a:solidFill>
            </a:endParaRPr>
          </a:p>
        </p:txBody>
      </p:sp>
      <p:grpSp>
        <p:nvGrpSpPr>
          <p:cNvPr id="13" name="Group 12"/>
          <p:cNvGrpSpPr/>
          <p:nvPr/>
        </p:nvGrpSpPr>
        <p:grpSpPr>
          <a:xfrm>
            <a:off x="1795156" y="2651130"/>
            <a:ext cx="1834273" cy="1818790"/>
            <a:chOff x="-1" y="2620842"/>
            <a:chExt cx="1834273" cy="1818790"/>
          </a:xfrm>
        </p:grpSpPr>
        <p:sp>
          <p:nvSpPr>
            <p:cNvPr id="24" name="TextBox 23"/>
            <p:cNvSpPr txBox="1"/>
            <p:nvPr/>
          </p:nvSpPr>
          <p:spPr>
            <a:xfrm>
              <a:off x="-1" y="3977967"/>
              <a:ext cx="1834273" cy="461665"/>
            </a:xfrm>
            <a:prstGeom prst="rect">
              <a:avLst/>
            </a:prstGeom>
            <a:noFill/>
          </p:spPr>
          <p:txBody>
            <a:bodyPr wrap="square" rtlCol="0">
              <a:spAutoFit/>
            </a:bodyPr>
            <a:lstStyle/>
            <a:p>
              <a:pPr algn="ctr"/>
              <a:r>
                <a:rPr lang="en-US" sz="1200" b="1" dirty="0" smtClean="0"/>
                <a:t>Short cycles, test driven, iterative</a:t>
              </a:r>
              <a:endParaRPr lang="en-US" sz="1200" b="1" dirty="0"/>
            </a:p>
          </p:txBody>
        </p:sp>
        <p:sp>
          <p:nvSpPr>
            <p:cNvPr id="36" name="Isosceles Triangle 35"/>
            <p:cNvSpPr/>
            <p:nvPr/>
          </p:nvSpPr>
          <p:spPr>
            <a:xfrm rot="10800000">
              <a:off x="739429"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p:nvPicPr>
          <p:blipFill>
            <a:blip r:embed="rId6"/>
            <a:stretch>
              <a:fillRect/>
            </a:stretch>
          </p:blipFill>
          <p:spPr>
            <a:xfrm>
              <a:off x="458436" y="3191260"/>
              <a:ext cx="1002218" cy="559249"/>
            </a:xfrm>
            <a:prstGeom prst="rect">
              <a:avLst/>
            </a:prstGeom>
          </p:spPr>
        </p:pic>
      </p:grpSp>
      <p:sp>
        <p:nvSpPr>
          <p:cNvPr id="22" name="TextBox 21"/>
          <p:cNvSpPr txBox="1"/>
          <p:nvPr/>
        </p:nvSpPr>
        <p:spPr>
          <a:xfrm>
            <a:off x="7270489" y="1816399"/>
            <a:ext cx="1834273" cy="461665"/>
          </a:xfrm>
          <a:prstGeom prst="rect">
            <a:avLst/>
          </a:prstGeom>
          <a:noFill/>
        </p:spPr>
        <p:txBody>
          <a:bodyPr wrap="square" rtlCol="0">
            <a:spAutoFit/>
          </a:bodyPr>
          <a:lstStyle/>
          <a:p>
            <a:pPr algn="ctr"/>
            <a:r>
              <a:rPr lang="en-US" sz="1200" dirty="0" smtClean="0">
                <a:solidFill>
                  <a:schemeClr val="tx2"/>
                </a:solidFill>
              </a:rPr>
              <a:t>Many tools, ad hoc automation</a:t>
            </a:r>
            <a:endParaRPr lang="en-US" sz="1200" dirty="0">
              <a:solidFill>
                <a:schemeClr val="tx2"/>
              </a:solidFill>
            </a:endParaRPr>
          </a:p>
        </p:txBody>
      </p:sp>
      <p:grpSp>
        <p:nvGrpSpPr>
          <p:cNvPr id="41" name="Group 40"/>
          <p:cNvGrpSpPr/>
          <p:nvPr/>
        </p:nvGrpSpPr>
        <p:grpSpPr>
          <a:xfrm>
            <a:off x="7323409" y="2620842"/>
            <a:ext cx="1834273" cy="1818790"/>
            <a:chOff x="7323409" y="2620842"/>
            <a:chExt cx="1834273" cy="1818790"/>
          </a:xfrm>
        </p:grpSpPr>
        <p:sp>
          <p:nvSpPr>
            <p:cNvPr id="28" name="TextBox 27"/>
            <p:cNvSpPr txBox="1"/>
            <p:nvPr/>
          </p:nvSpPr>
          <p:spPr>
            <a:xfrm>
              <a:off x="7323409" y="3977967"/>
              <a:ext cx="1834273" cy="461665"/>
            </a:xfrm>
            <a:prstGeom prst="rect">
              <a:avLst/>
            </a:prstGeom>
            <a:noFill/>
          </p:spPr>
          <p:txBody>
            <a:bodyPr wrap="square" rtlCol="0">
              <a:spAutoFit/>
            </a:bodyPr>
            <a:lstStyle/>
            <a:p>
              <a:pPr algn="ctr"/>
              <a:r>
                <a:rPr lang="en-US" sz="1200" b="1" dirty="0" smtClean="0"/>
                <a:t>Manage services,</a:t>
              </a:r>
              <a:br>
                <a:rPr lang="en-US" sz="1200" b="1" dirty="0" smtClean="0"/>
              </a:br>
              <a:r>
                <a:rPr lang="en-US" sz="1200" b="1" dirty="0" smtClean="0"/>
                <a:t>not servers</a:t>
              </a:r>
              <a:endParaRPr lang="en-US" sz="1200" b="1" dirty="0"/>
            </a:p>
          </p:txBody>
        </p:sp>
        <p:sp>
          <p:nvSpPr>
            <p:cNvPr id="50" name="Isosceles Triangle 49"/>
            <p:cNvSpPr/>
            <p:nvPr/>
          </p:nvSpPr>
          <p:spPr>
            <a:xfrm rot="10800000">
              <a:off x="8139531" y="2620842"/>
              <a:ext cx="276897" cy="16899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p:cNvPicPr>
              <a:picLocks noChangeAspect="1"/>
            </p:cNvPicPr>
            <p:nvPr/>
          </p:nvPicPr>
          <p:blipFill>
            <a:blip r:embed="rId7"/>
            <a:stretch>
              <a:fillRect/>
            </a:stretch>
          </p:blipFill>
          <p:spPr>
            <a:xfrm>
              <a:off x="7753626" y="3157991"/>
              <a:ext cx="934933" cy="661474"/>
            </a:xfrm>
            <a:prstGeom prst="rect">
              <a:avLst/>
            </a:prstGeom>
          </p:spPr>
        </p:pic>
      </p:grpSp>
      <p:grpSp>
        <p:nvGrpSpPr>
          <p:cNvPr id="48" name="Group 47"/>
          <p:cNvGrpSpPr/>
          <p:nvPr/>
        </p:nvGrpSpPr>
        <p:grpSpPr>
          <a:xfrm>
            <a:off x="1831094" y="1582188"/>
            <a:ext cx="5482295" cy="904682"/>
            <a:chOff x="1834273" y="803436"/>
            <a:chExt cx="5482295" cy="4327363"/>
          </a:xfrm>
        </p:grpSpPr>
        <p:cxnSp>
          <p:nvCxnSpPr>
            <p:cNvPr id="49" name="Straight Connector 48"/>
            <p:cNvCxnSpPr/>
            <p:nvPr/>
          </p:nvCxnSpPr>
          <p:spPr>
            <a:xfrm flipV="1">
              <a:off x="1834273"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3661705"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489136"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7316568" y="803436"/>
              <a:ext cx="0" cy="4327363"/>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2286000" y="2248585"/>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4106643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up)">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up)">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grayscl/>
          </a:blip>
          <a:stretch>
            <a:fillRect/>
          </a:stretch>
        </p:blipFill>
        <p:spPr>
          <a:xfrm>
            <a:off x="709930" y="1226624"/>
            <a:ext cx="2959100" cy="2984500"/>
          </a:xfrm>
          <a:prstGeom prst="rect">
            <a:avLst/>
          </a:prstGeom>
        </p:spPr>
      </p:pic>
      <p:sp>
        <p:nvSpPr>
          <p:cNvPr id="19" name="Title 18"/>
          <p:cNvSpPr>
            <a:spLocks noGrp="1"/>
          </p:cNvSpPr>
          <p:nvPr>
            <p:ph type="title"/>
          </p:nvPr>
        </p:nvSpPr>
        <p:spPr/>
        <p:txBody>
          <a:bodyPr/>
          <a:lstStyle/>
          <a:p>
            <a:pPr algn="ctr"/>
            <a:r>
              <a:rPr lang="en-US" dirty="0" smtClean="0"/>
              <a:t>Rise of the Cloud Natives</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7</a:t>
            </a:fld>
            <a:endParaRPr lang="en-US"/>
          </a:p>
        </p:txBody>
      </p:sp>
      <p:pic>
        <p:nvPicPr>
          <p:cNvPr id="7" name="Picture 6"/>
          <p:cNvPicPr>
            <a:picLocks noChangeAspect="1"/>
          </p:cNvPicPr>
          <p:nvPr/>
        </p:nvPicPr>
        <p:blipFill>
          <a:blip r:embed="rId4"/>
          <a:stretch>
            <a:fillRect/>
          </a:stretch>
        </p:blipFill>
        <p:spPr>
          <a:xfrm>
            <a:off x="1356136" y="1320003"/>
            <a:ext cx="2070100" cy="2336800"/>
          </a:xfrm>
          <a:prstGeom prst="rect">
            <a:avLst/>
          </a:prstGeom>
        </p:spPr>
      </p:pic>
      <p:grpSp>
        <p:nvGrpSpPr>
          <p:cNvPr id="29" name="Group 28"/>
          <p:cNvGrpSpPr/>
          <p:nvPr/>
        </p:nvGrpSpPr>
        <p:grpSpPr>
          <a:xfrm>
            <a:off x="474980" y="2120103"/>
            <a:ext cx="3787216" cy="749300"/>
            <a:chOff x="405284" y="2395818"/>
            <a:chExt cx="3787216" cy="749300"/>
          </a:xfrm>
        </p:grpSpPr>
        <p:pic>
          <p:nvPicPr>
            <p:cNvPr id="3" name="Picture 2"/>
            <p:cNvPicPr>
              <a:picLocks noChangeAspect="1"/>
            </p:cNvPicPr>
            <p:nvPr/>
          </p:nvPicPr>
          <p:blipFill>
            <a:blip r:embed="rId5"/>
            <a:stretch>
              <a:fillRect/>
            </a:stretch>
          </p:blipFill>
          <p:spPr>
            <a:xfrm>
              <a:off x="405284" y="2395818"/>
              <a:ext cx="469900" cy="749300"/>
            </a:xfrm>
            <a:prstGeom prst="rect">
              <a:avLst/>
            </a:prstGeom>
          </p:spPr>
        </p:pic>
        <p:pic>
          <p:nvPicPr>
            <p:cNvPr id="11" name="Picture 10"/>
            <p:cNvPicPr>
              <a:picLocks noChangeAspect="1"/>
            </p:cNvPicPr>
            <p:nvPr/>
          </p:nvPicPr>
          <p:blipFill>
            <a:blip r:embed="rId6"/>
            <a:stretch>
              <a:fillRect/>
            </a:stretch>
          </p:blipFill>
          <p:spPr>
            <a:xfrm>
              <a:off x="3722600" y="2395818"/>
              <a:ext cx="469900" cy="736600"/>
            </a:xfrm>
            <a:prstGeom prst="rect">
              <a:avLst/>
            </a:prstGeom>
          </p:spPr>
        </p:pic>
      </p:grpSp>
      <p:pic>
        <p:nvPicPr>
          <p:cNvPr id="5" name="Picture 4"/>
          <p:cNvPicPr>
            <a:picLocks noChangeAspect="1"/>
          </p:cNvPicPr>
          <p:nvPr/>
        </p:nvPicPr>
        <p:blipFill>
          <a:blip r:embed="rId7"/>
          <a:stretch>
            <a:fillRect/>
          </a:stretch>
        </p:blipFill>
        <p:spPr>
          <a:xfrm>
            <a:off x="609881" y="1234979"/>
            <a:ext cx="3416300" cy="2540000"/>
          </a:xfrm>
          <a:prstGeom prst="rect">
            <a:avLst/>
          </a:prstGeom>
        </p:spPr>
      </p:pic>
      <p:sp>
        <p:nvSpPr>
          <p:cNvPr id="53" name="TextBox 52"/>
          <p:cNvSpPr txBox="1"/>
          <p:nvPr/>
        </p:nvSpPr>
        <p:spPr>
          <a:xfrm>
            <a:off x="1661873" y="4181030"/>
            <a:ext cx="6016102" cy="430887"/>
          </a:xfrm>
          <a:prstGeom prst="rect">
            <a:avLst/>
          </a:prstGeom>
          <a:noFill/>
        </p:spPr>
        <p:txBody>
          <a:bodyPr wrap="none" rtlCol="0">
            <a:spAutoFit/>
          </a:bodyPr>
          <a:lstStyle/>
          <a:p>
            <a:r>
              <a:rPr lang="en-US" sz="2200" b="1" dirty="0" smtClean="0">
                <a:solidFill>
                  <a:srgbClr val="7F7F7F"/>
                </a:solidFill>
              </a:rPr>
              <a:t>An idea in the morning can ship by evening</a:t>
            </a:r>
            <a:endParaRPr lang="en-US" sz="2200" b="1" dirty="0">
              <a:solidFill>
                <a:srgbClr val="7F7F7F"/>
              </a:solidFill>
            </a:endParaRPr>
          </a:p>
        </p:txBody>
      </p:sp>
      <p:grpSp>
        <p:nvGrpSpPr>
          <p:cNvPr id="2" name="Group 1"/>
          <p:cNvGrpSpPr/>
          <p:nvPr/>
        </p:nvGrpSpPr>
        <p:grpSpPr>
          <a:xfrm>
            <a:off x="4901276" y="1112486"/>
            <a:ext cx="1631384" cy="2796173"/>
            <a:chOff x="4901276" y="1112486"/>
            <a:chExt cx="1631384" cy="2796173"/>
          </a:xfrm>
        </p:grpSpPr>
        <p:grpSp>
          <p:nvGrpSpPr>
            <p:cNvPr id="15" name="Group 14"/>
            <p:cNvGrpSpPr/>
            <p:nvPr/>
          </p:nvGrpSpPr>
          <p:grpSpPr>
            <a:xfrm>
              <a:off x="4901276" y="1483374"/>
              <a:ext cx="1438794" cy="689156"/>
              <a:chOff x="5018246" y="1766465"/>
              <a:chExt cx="1438794" cy="689156"/>
            </a:xfrm>
          </p:grpSpPr>
          <p:pic>
            <p:nvPicPr>
              <p:cNvPr id="4" name="Picture 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 name="Right Arrow 5"/>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23"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17" name="TextBox 16"/>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36" name="TextBox 35"/>
            <p:cNvSpPr txBox="1"/>
            <p:nvPr/>
          </p:nvSpPr>
          <p:spPr>
            <a:xfrm>
              <a:off x="5055429" y="3539327"/>
              <a:ext cx="1378277" cy="369332"/>
            </a:xfrm>
            <a:prstGeom prst="rect">
              <a:avLst/>
            </a:prstGeom>
            <a:noFill/>
          </p:spPr>
          <p:txBody>
            <a:bodyPr wrap="none" rtlCol="0">
              <a:spAutoFit/>
            </a:bodyPr>
            <a:lstStyle/>
            <a:p>
              <a:pPr algn="ctr"/>
              <a:r>
                <a:rPr lang="en-US" dirty="0" smtClean="0">
                  <a:solidFill>
                    <a:schemeClr val="bg2"/>
                  </a:solidFill>
                </a:rPr>
                <a:t>Release #1</a:t>
              </a:r>
              <a:endParaRPr lang="en-US" dirty="0">
                <a:solidFill>
                  <a:schemeClr val="bg2"/>
                </a:solidFill>
              </a:endParaRPr>
            </a:p>
          </p:txBody>
        </p:sp>
        <p:grpSp>
          <p:nvGrpSpPr>
            <p:cNvPr id="56" name="Group 55"/>
            <p:cNvGrpSpPr/>
            <p:nvPr/>
          </p:nvGrpSpPr>
          <p:grpSpPr>
            <a:xfrm>
              <a:off x="4901276" y="2068677"/>
              <a:ext cx="1438794" cy="689156"/>
              <a:chOff x="5018246" y="1766465"/>
              <a:chExt cx="1438794" cy="689156"/>
            </a:xfrm>
          </p:grpSpPr>
          <p:pic>
            <p:nvPicPr>
              <p:cNvPr id="57" name="Picture 5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58" name="Right Arrow 57"/>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59" name="Picture 58"/>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nvGrpSpPr>
            <p:cNvPr id="60" name="Group 59"/>
            <p:cNvGrpSpPr/>
            <p:nvPr/>
          </p:nvGrpSpPr>
          <p:grpSpPr>
            <a:xfrm>
              <a:off x="4901276" y="2653981"/>
              <a:ext cx="1438794" cy="689156"/>
              <a:chOff x="5018246" y="1766465"/>
              <a:chExt cx="1438794" cy="689156"/>
            </a:xfrm>
          </p:grpSpPr>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62" name="Right Arrow 61"/>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grpSp>
        <p:nvGrpSpPr>
          <p:cNvPr id="79" name="Group 78"/>
          <p:cNvGrpSpPr/>
          <p:nvPr/>
        </p:nvGrpSpPr>
        <p:grpSpPr>
          <a:xfrm>
            <a:off x="6980313" y="1112486"/>
            <a:ext cx="1631384" cy="2796173"/>
            <a:chOff x="4901276" y="1112486"/>
            <a:chExt cx="1631384" cy="2796173"/>
          </a:xfrm>
        </p:grpSpPr>
        <p:grpSp>
          <p:nvGrpSpPr>
            <p:cNvPr id="80" name="Group 79"/>
            <p:cNvGrpSpPr/>
            <p:nvPr/>
          </p:nvGrpSpPr>
          <p:grpSpPr>
            <a:xfrm>
              <a:off x="4901276" y="1483374"/>
              <a:ext cx="1438794" cy="689156"/>
              <a:chOff x="5018246" y="1766465"/>
              <a:chExt cx="1438794" cy="689156"/>
            </a:xfrm>
          </p:grpSpPr>
          <p:pic>
            <p:nvPicPr>
              <p:cNvPr id="92" name="Picture 91"/>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3" name="Right Arrow 92"/>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4" name="Picture 93"/>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sp>
          <p:nvSpPr>
            <p:cNvPr id="81" name="Shape 1040"/>
            <p:cNvSpPr/>
            <p:nvPr/>
          </p:nvSpPr>
          <p:spPr>
            <a:xfrm>
              <a:off x="5839777" y="1491255"/>
              <a:ext cx="593929" cy="1916111"/>
            </a:xfrm>
            <a:prstGeom prst="roundRect">
              <a:avLst>
                <a:gd name="adj" fmla="val 7665"/>
              </a:avLst>
            </a:prstGeom>
            <a:noFill/>
            <a:ln w="19050" cap="flat" cmpd="sng">
              <a:solidFill>
                <a:schemeClr val="bg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rgbClr val="C5DED7"/>
                </a:solidFill>
                <a:latin typeface="Arial"/>
                <a:ea typeface="Arial"/>
                <a:cs typeface="Arial"/>
                <a:sym typeface="Arial"/>
              </a:endParaRPr>
            </a:p>
          </p:txBody>
        </p:sp>
        <p:sp>
          <p:nvSpPr>
            <p:cNvPr id="82" name="TextBox 81"/>
            <p:cNvSpPr txBox="1"/>
            <p:nvPr/>
          </p:nvSpPr>
          <p:spPr>
            <a:xfrm>
              <a:off x="5407457" y="1112486"/>
              <a:ext cx="1125203" cy="276999"/>
            </a:xfrm>
            <a:prstGeom prst="rect">
              <a:avLst/>
            </a:prstGeom>
            <a:noFill/>
          </p:spPr>
          <p:txBody>
            <a:bodyPr wrap="none" rtlCol="0">
              <a:spAutoFit/>
            </a:bodyPr>
            <a:lstStyle/>
            <a:p>
              <a:r>
                <a:rPr lang="en-US" sz="1200" dirty="0" err="1" smtClean="0">
                  <a:solidFill>
                    <a:schemeClr val="tx2"/>
                  </a:solidFill>
                </a:rPr>
                <a:t>Microservices</a:t>
              </a:r>
              <a:endParaRPr lang="en-US" sz="1200" dirty="0">
                <a:solidFill>
                  <a:schemeClr val="tx2"/>
                </a:solidFill>
              </a:endParaRPr>
            </a:p>
          </p:txBody>
        </p:sp>
        <p:sp>
          <p:nvSpPr>
            <p:cNvPr id="83" name="TextBox 82"/>
            <p:cNvSpPr txBox="1"/>
            <p:nvPr/>
          </p:nvSpPr>
          <p:spPr>
            <a:xfrm>
              <a:off x="5068334" y="3539327"/>
              <a:ext cx="1352466" cy="369332"/>
            </a:xfrm>
            <a:prstGeom prst="rect">
              <a:avLst/>
            </a:prstGeom>
            <a:noFill/>
          </p:spPr>
          <p:txBody>
            <a:bodyPr wrap="none" rtlCol="0">
              <a:spAutoFit/>
            </a:bodyPr>
            <a:lstStyle/>
            <a:p>
              <a:pPr algn="ctr"/>
              <a:r>
                <a:rPr lang="en-US" dirty="0" smtClean="0">
                  <a:solidFill>
                    <a:schemeClr val="bg2"/>
                  </a:solidFill>
                </a:rPr>
                <a:t>Release #2</a:t>
              </a:r>
              <a:endParaRPr lang="en-US" dirty="0">
                <a:solidFill>
                  <a:schemeClr val="bg2"/>
                </a:solidFill>
              </a:endParaRPr>
            </a:p>
          </p:txBody>
        </p:sp>
        <p:grpSp>
          <p:nvGrpSpPr>
            <p:cNvPr id="84" name="Group 83"/>
            <p:cNvGrpSpPr/>
            <p:nvPr/>
          </p:nvGrpSpPr>
          <p:grpSpPr>
            <a:xfrm>
              <a:off x="4901276" y="2068677"/>
              <a:ext cx="1438793" cy="689156"/>
              <a:chOff x="5018246" y="1766465"/>
              <a:chExt cx="1438793" cy="689156"/>
            </a:xfrm>
          </p:grpSpPr>
          <p:pic>
            <p:nvPicPr>
              <p:cNvPr id="89" name="Picture 88"/>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90" name="Right Arrow 89"/>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1" name="Picture 90"/>
              <p:cNvPicPr>
                <a:picLocks noChangeAspect="1"/>
              </p:cNvPicPr>
              <p:nvPr/>
            </p:nvPicPr>
            <p:blipFill>
              <a:blip r:embed="rId12" r:link="rId13">
                <a:extLst>
                  <a:ext uri="{28A0092B-C50C-407E-A947-70E740481C1C}">
                    <a14:useLocalDpi xmlns:a14="http://schemas.microsoft.com/office/drawing/2010/main" val="0"/>
                  </a:ext>
                </a:extLst>
              </a:blip>
              <a:stretch>
                <a:fillRect/>
              </a:stretch>
            </p:blipFill>
            <p:spPr>
              <a:xfrm>
                <a:off x="6042721" y="1912507"/>
                <a:ext cx="414318" cy="404683"/>
              </a:xfrm>
              <a:prstGeom prst="rect">
                <a:avLst/>
              </a:prstGeom>
            </p:spPr>
          </p:pic>
        </p:grpSp>
        <p:grpSp>
          <p:nvGrpSpPr>
            <p:cNvPr id="85" name="Group 84"/>
            <p:cNvGrpSpPr/>
            <p:nvPr/>
          </p:nvGrpSpPr>
          <p:grpSpPr>
            <a:xfrm>
              <a:off x="4901276" y="2653981"/>
              <a:ext cx="1438794" cy="689156"/>
              <a:chOff x="5018246" y="1766465"/>
              <a:chExt cx="1438794" cy="689156"/>
            </a:xfrm>
          </p:grpSpPr>
          <p:pic>
            <p:nvPicPr>
              <p:cNvPr id="86" name="Picture 8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5018246" y="1766465"/>
                <a:ext cx="689156" cy="689156"/>
              </a:xfrm>
              <a:prstGeom prst="rect">
                <a:avLst/>
              </a:prstGeom>
            </p:spPr>
          </p:pic>
          <p:sp>
            <p:nvSpPr>
              <p:cNvPr id="87" name="Right Arrow 86"/>
              <p:cNvSpPr/>
              <p:nvPr/>
            </p:nvSpPr>
            <p:spPr>
              <a:xfrm>
                <a:off x="5705032" y="2030246"/>
                <a:ext cx="242308" cy="158744"/>
              </a:xfrm>
              <a:prstGeom prst="rightArrow">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88" name="Picture 87"/>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6042721" y="1912507"/>
                <a:ext cx="414319" cy="404683"/>
              </a:xfrm>
              <a:prstGeom prst="rect">
                <a:avLst/>
              </a:prstGeom>
            </p:spPr>
          </p:pic>
        </p:grpSp>
      </p:grpSp>
      <p:sp>
        <p:nvSpPr>
          <p:cNvPr id="9" name="Rectangle 8"/>
          <p:cNvSpPr/>
          <p:nvPr/>
        </p:nvSpPr>
        <p:spPr>
          <a:xfrm>
            <a:off x="9144000" y="1930038"/>
            <a:ext cx="3111228" cy="1231106"/>
          </a:xfrm>
          <a:prstGeom prst="rect">
            <a:avLst/>
          </a:prstGeom>
        </p:spPr>
        <p:txBody>
          <a:bodyPr wrap="square">
            <a:spAutoFit/>
          </a:bodyPr>
          <a:lstStyle/>
          <a:p>
            <a:r>
              <a:rPr lang="en-US" b="1" dirty="0"/>
              <a:t>Exploratory Questions:</a:t>
            </a:r>
          </a:p>
          <a:p>
            <a:pPr marL="285750" indent="-285750">
              <a:buFont typeface="Arial"/>
              <a:buChar char="•"/>
            </a:pPr>
            <a:r>
              <a:rPr lang="en-US" sz="1400" dirty="0"/>
              <a:t>Can they self assess their </a:t>
            </a:r>
            <a:r>
              <a:rPr lang="en-US" sz="1400" dirty="0" err="1"/>
              <a:t>Devops</a:t>
            </a:r>
            <a:r>
              <a:rPr lang="en-US" sz="1400" dirty="0"/>
              <a:t> maturity? </a:t>
            </a:r>
          </a:p>
          <a:p>
            <a:pPr marL="285750" indent="-285750">
              <a:buFont typeface="Arial"/>
              <a:buChar char="•"/>
            </a:pPr>
            <a:r>
              <a:rPr lang="en-US" sz="1400" dirty="0"/>
              <a:t>[[ Filter for “</a:t>
            </a:r>
            <a:r>
              <a:rPr lang="en-US" sz="1400" dirty="0" err="1"/>
              <a:t>waterscrumfall</a:t>
            </a:r>
            <a:r>
              <a:rPr lang="en-US" sz="1400" dirty="0"/>
              <a:t>” ]]</a:t>
            </a:r>
          </a:p>
          <a:p>
            <a:pPr marL="285750" indent="-285750">
              <a:buFont typeface="Arial"/>
              <a:buChar char="•"/>
            </a:pPr>
            <a:r>
              <a:rPr lang="en-US" sz="1400" dirty="0"/>
              <a:t>Anyone read Phoenix project?</a:t>
            </a:r>
          </a:p>
        </p:txBody>
      </p:sp>
    </p:spTree>
    <p:extLst>
      <p:ext uri="{BB962C8B-B14F-4D97-AF65-F5344CB8AC3E}">
        <p14:creationId xmlns:p14="http://schemas.microsoft.com/office/powerpoint/2010/main" val="1663842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360"/>
                                          </p:val>
                                        </p:tav>
                                        <p:tav tm="100000">
                                          <p:val>
                                            <p:fltVal val="0"/>
                                          </p:val>
                                        </p:tav>
                                      </p:tavLst>
                                    </p:anim>
                                    <p:animEffect transition="in" filter="fade">
                                      <p:cBhvr>
                                        <p:cTn id="14" dur="1000"/>
                                        <p:tgtEl>
                                          <p:spTgt spid="7"/>
                                        </p:tgtEl>
                                      </p:cBhvr>
                                    </p:animEffect>
                                  </p:childTnLst>
                                </p:cTn>
                              </p:par>
                            </p:childTnLst>
                          </p:cTn>
                        </p:par>
                        <p:par>
                          <p:cTn id="15" fill="hold">
                            <p:stCondLst>
                              <p:cond delay="1500"/>
                            </p:stCondLst>
                            <p:childTnLst>
                              <p:par>
                                <p:cTn id="16" presetID="49" presetClass="entr" presetSubtype="0" decel="100000" fill="hold" nodeType="afterEffect">
                                  <p:stCondLst>
                                    <p:cond delay="100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360"/>
                                          </p:val>
                                        </p:tav>
                                        <p:tav tm="100000">
                                          <p:val>
                                            <p:fltVal val="0"/>
                                          </p:val>
                                        </p:tav>
                                      </p:tavLst>
                                    </p:anim>
                                    <p:animEffect transition="in" filter="fade">
                                      <p:cBhvr>
                                        <p:cTn id="21" dur="10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par>
                          <p:cTn id="29" fill="hold">
                            <p:stCondLst>
                              <p:cond delay="4000"/>
                            </p:stCondLst>
                            <p:childTnLst>
                              <p:par>
                                <p:cTn id="30" presetID="10" presetClass="entr" presetSubtype="0" fill="hold" nodeType="afterEffect">
                                  <p:stCondLst>
                                    <p:cond delay="100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par>
                          <p:cTn id="33" fill="hold">
                            <p:stCondLst>
                              <p:cond delay="5500"/>
                            </p:stCondLst>
                            <p:childTnLst>
                              <p:par>
                                <p:cTn id="34" presetID="42" presetClass="entr" presetSubtype="0" fill="hold" grpId="0" nodeType="afterEffect">
                                  <p:stCondLst>
                                    <p:cond delay="100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1000"/>
                                        <p:tgtEl>
                                          <p:spTgt spid="53"/>
                                        </p:tgtEl>
                                      </p:cBhvr>
                                    </p:animEffect>
                                    <p:anim calcmode="lin" valueType="num">
                                      <p:cBhvr>
                                        <p:cTn id="37" dur="1000" fill="hold"/>
                                        <p:tgtEl>
                                          <p:spTgt spid="53"/>
                                        </p:tgtEl>
                                        <p:attrNameLst>
                                          <p:attrName>ppt_x</p:attrName>
                                        </p:attrNameLst>
                                      </p:cBhvr>
                                      <p:tavLst>
                                        <p:tav tm="0">
                                          <p:val>
                                            <p:strVal val="#ppt_x"/>
                                          </p:val>
                                        </p:tav>
                                        <p:tav tm="100000">
                                          <p:val>
                                            <p:strVal val="#ppt_x"/>
                                          </p:val>
                                        </p:tav>
                                      </p:tavLst>
                                    </p:anim>
                                    <p:anim calcmode="lin" valueType="num">
                                      <p:cBhvr>
                                        <p:cTn id="3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1302" r="31535"/>
          <a:stretch/>
        </p:blipFill>
        <p:spPr>
          <a:xfrm>
            <a:off x="5705848" y="50800"/>
            <a:ext cx="3445895" cy="5111750"/>
          </a:xfrm>
          <a:prstGeom prst="rect">
            <a:avLst/>
          </a:prstGeom>
        </p:spPr>
      </p:pic>
      <p:pic>
        <p:nvPicPr>
          <p:cNvPr id="43" name="Picture 42"/>
          <p:cNvPicPr>
            <a:picLocks noChangeAspect="1"/>
          </p:cNvPicPr>
          <p:nvPr/>
        </p:nvPicPr>
        <p:blipFill>
          <a:blip r:embed="rId4"/>
          <a:stretch>
            <a:fillRect/>
          </a:stretch>
        </p:blipFill>
        <p:spPr>
          <a:xfrm>
            <a:off x="1787481" y="2195428"/>
            <a:ext cx="5240437" cy="2833961"/>
          </a:xfrm>
          <a:prstGeom prst="rect">
            <a:avLst/>
          </a:prstGeom>
        </p:spPr>
      </p:pic>
      <p:sp>
        <p:nvSpPr>
          <p:cNvPr id="30" name="Title 29"/>
          <p:cNvSpPr>
            <a:spLocks noGrp="1"/>
          </p:cNvSpPr>
          <p:nvPr>
            <p:ph type="title"/>
          </p:nvPr>
        </p:nvSpPr>
        <p:spPr>
          <a:xfrm>
            <a:off x="113722" y="149918"/>
            <a:ext cx="5511740" cy="1105141"/>
          </a:xfrm>
        </p:spPr>
        <p:txBody>
          <a:bodyPr/>
          <a:lstStyle/>
          <a:p>
            <a:pPr algn="ctr"/>
            <a:r>
              <a:rPr lang="en-US" dirty="0" smtClean="0"/>
              <a:t>Typical Platform Evolution</a:t>
            </a:r>
            <a:endParaRPr lang="en-US" dirty="0"/>
          </a:p>
        </p:txBody>
      </p:sp>
      <p:sp>
        <p:nvSpPr>
          <p:cNvPr id="10" name="Slide Number Placeholder 1"/>
          <p:cNvSpPr>
            <a:spLocks noGrp="1"/>
          </p:cNvSpPr>
          <p:nvPr>
            <p:ph type="sldNum" sz="quarter" idx="12"/>
          </p:nvPr>
        </p:nvSpPr>
        <p:spPr/>
        <p:txBody>
          <a:bodyPr/>
          <a:lstStyle/>
          <a:p>
            <a:fld id="{ADA07C09-8A41-3B46-A636-3955072BBB4F}" type="slidenum">
              <a:rPr lang="en-US" smtClean="0"/>
              <a:pPr/>
              <a:t>8</a:t>
            </a:fld>
            <a:endParaRPr lang="en-US"/>
          </a:p>
        </p:txBody>
      </p:sp>
      <p:pic>
        <p:nvPicPr>
          <p:cNvPr id="15" name="Shape 437"/>
          <p:cNvPicPr preferRelativeResize="0"/>
          <p:nvPr/>
        </p:nvPicPr>
        <p:blipFill rotWithShape="1">
          <a:blip r:embed="rId5">
            <a:alphaModFix/>
          </a:blip>
          <a:srcRect/>
          <a:stretch/>
        </p:blipFill>
        <p:spPr>
          <a:xfrm>
            <a:off x="8242185" y="4843720"/>
            <a:ext cx="755621" cy="185669"/>
          </a:xfrm>
          <a:prstGeom prst="rect">
            <a:avLst/>
          </a:prstGeom>
          <a:noFill/>
          <a:ln>
            <a:noFill/>
          </a:ln>
        </p:spPr>
      </p:pic>
      <p:pic>
        <p:nvPicPr>
          <p:cNvPr id="4" name="Picture 3"/>
          <p:cNvPicPr>
            <a:picLocks noChangeAspect="1"/>
          </p:cNvPicPr>
          <p:nvPr/>
        </p:nvPicPr>
        <p:blipFill>
          <a:blip r:embed="rId6"/>
          <a:stretch>
            <a:fillRect/>
          </a:stretch>
        </p:blipFill>
        <p:spPr>
          <a:xfrm>
            <a:off x="1138777" y="3893904"/>
            <a:ext cx="589850" cy="477085"/>
          </a:xfrm>
          <a:prstGeom prst="rect">
            <a:avLst/>
          </a:prstGeom>
        </p:spPr>
      </p:pic>
      <p:sp>
        <p:nvSpPr>
          <p:cNvPr id="18" name="Shape 541"/>
          <p:cNvSpPr txBox="1">
            <a:spLocks/>
          </p:cNvSpPr>
          <p:nvPr/>
        </p:nvSpPr>
        <p:spPr>
          <a:xfrm>
            <a:off x="384362" y="3534961"/>
            <a:ext cx="1043371" cy="45292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Scripting</a:t>
            </a:r>
            <a:endParaRPr lang="en" sz="1400" dirty="0"/>
          </a:p>
        </p:txBody>
      </p:sp>
      <p:sp>
        <p:nvSpPr>
          <p:cNvPr id="20" name="Shape 541"/>
          <p:cNvSpPr txBox="1">
            <a:spLocks/>
          </p:cNvSpPr>
          <p:nvPr/>
        </p:nvSpPr>
        <p:spPr>
          <a:xfrm>
            <a:off x="1668470" y="1652374"/>
            <a:ext cx="1575929" cy="75649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1400" dirty="0" smtClean="0"/>
              <a:t>Built some automation and containers</a:t>
            </a:r>
            <a:endParaRPr lang="en" sz="1400" dirty="0"/>
          </a:p>
        </p:txBody>
      </p:sp>
      <p:sp>
        <p:nvSpPr>
          <p:cNvPr id="29" name="Title 1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grpSp>
        <p:nvGrpSpPr>
          <p:cNvPr id="23" name="Group 22"/>
          <p:cNvGrpSpPr/>
          <p:nvPr/>
        </p:nvGrpSpPr>
        <p:grpSpPr>
          <a:xfrm>
            <a:off x="2521397" y="2619608"/>
            <a:ext cx="1268078" cy="377083"/>
            <a:chOff x="2419064" y="2859242"/>
            <a:chExt cx="1268078" cy="377083"/>
          </a:xfrm>
        </p:grpSpPr>
        <p:pic>
          <p:nvPicPr>
            <p:cNvPr id="12" name="Picture 11"/>
            <p:cNvPicPr>
              <a:picLocks noChangeAspect="1"/>
            </p:cNvPicPr>
            <p:nvPr/>
          </p:nvPicPr>
          <p:blipFill>
            <a:blip r:embed="rId7"/>
            <a:stretch>
              <a:fillRect/>
            </a:stretch>
          </p:blipFill>
          <p:spPr>
            <a:xfrm>
              <a:off x="2574467" y="3021470"/>
              <a:ext cx="1112675" cy="202305"/>
            </a:xfrm>
            <a:prstGeom prst="rect">
              <a:avLst/>
            </a:prstGeom>
          </p:spPr>
        </p:pic>
        <p:pic>
          <p:nvPicPr>
            <p:cNvPr id="16" name="Picture 15"/>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pic>
        <p:nvPicPr>
          <p:cNvPr id="24" name="Picture 23"/>
          <p:cNvPicPr>
            <a:picLocks noChangeAspect="1"/>
          </p:cNvPicPr>
          <p:nvPr/>
        </p:nvPicPr>
        <p:blipFill>
          <a:blip r:embed="rId10"/>
          <a:stretch>
            <a:fillRect/>
          </a:stretch>
        </p:blipFill>
        <p:spPr>
          <a:xfrm>
            <a:off x="1778150" y="2523929"/>
            <a:ext cx="605222" cy="593118"/>
          </a:xfrm>
          <a:prstGeom prst="rect">
            <a:avLst/>
          </a:prstGeom>
        </p:spPr>
      </p:pic>
      <p:pic>
        <p:nvPicPr>
          <p:cNvPr id="25" name="Picture 24"/>
          <p:cNvPicPr>
            <a:picLocks noChangeAspect="1"/>
          </p:cNvPicPr>
          <p:nvPr/>
        </p:nvPicPr>
        <p:blipFill>
          <a:blip r:embed="rId11"/>
          <a:stretch>
            <a:fillRect/>
          </a:stretch>
        </p:blipFill>
        <p:spPr>
          <a:xfrm>
            <a:off x="459610" y="3950294"/>
            <a:ext cx="575772" cy="368494"/>
          </a:xfrm>
          <a:prstGeom prst="rect">
            <a:avLst/>
          </a:prstGeom>
        </p:spPr>
      </p:pic>
      <p:grpSp>
        <p:nvGrpSpPr>
          <p:cNvPr id="9" name="Group 8"/>
          <p:cNvGrpSpPr/>
          <p:nvPr/>
        </p:nvGrpSpPr>
        <p:grpSpPr>
          <a:xfrm>
            <a:off x="3249354" y="928568"/>
            <a:ext cx="2012152" cy="1444814"/>
            <a:chOff x="3249354" y="928568"/>
            <a:chExt cx="2012152" cy="1444814"/>
          </a:xfrm>
        </p:grpSpPr>
        <p:grpSp>
          <p:nvGrpSpPr>
            <p:cNvPr id="56" name="Group 55"/>
            <p:cNvGrpSpPr/>
            <p:nvPr/>
          </p:nvGrpSpPr>
          <p:grpSpPr>
            <a:xfrm>
              <a:off x="4280584" y="1401942"/>
              <a:ext cx="980922" cy="291693"/>
              <a:chOff x="2419064" y="2859242"/>
              <a:chExt cx="1268078" cy="377083"/>
            </a:xfrm>
          </p:grpSpPr>
          <p:pic>
            <p:nvPicPr>
              <p:cNvPr id="57" name="Picture 56"/>
              <p:cNvPicPr>
                <a:picLocks noChangeAspect="1"/>
              </p:cNvPicPr>
              <p:nvPr/>
            </p:nvPicPr>
            <p:blipFill>
              <a:blip r:embed="rId7"/>
              <a:stretch>
                <a:fillRect/>
              </a:stretch>
            </p:blipFill>
            <p:spPr>
              <a:xfrm>
                <a:off x="2574467" y="3021470"/>
                <a:ext cx="1112675" cy="202305"/>
              </a:xfrm>
              <a:prstGeom prst="rect">
                <a:avLst/>
              </a:prstGeom>
            </p:spPr>
          </p:pic>
          <p:pic>
            <p:nvPicPr>
              <p:cNvPr id="58" name="Picture 57"/>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59" name="Group 58"/>
            <p:cNvGrpSpPr/>
            <p:nvPr/>
          </p:nvGrpSpPr>
          <p:grpSpPr>
            <a:xfrm>
              <a:off x="4280584" y="1628524"/>
              <a:ext cx="980922" cy="291693"/>
              <a:chOff x="2419064" y="2859242"/>
              <a:chExt cx="1268078" cy="377083"/>
            </a:xfrm>
          </p:grpSpPr>
          <p:pic>
            <p:nvPicPr>
              <p:cNvPr id="60" name="Picture 59"/>
              <p:cNvPicPr>
                <a:picLocks noChangeAspect="1"/>
              </p:cNvPicPr>
              <p:nvPr/>
            </p:nvPicPr>
            <p:blipFill>
              <a:blip r:embed="rId7"/>
              <a:stretch>
                <a:fillRect/>
              </a:stretch>
            </p:blipFill>
            <p:spPr>
              <a:xfrm>
                <a:off x="2574467" y="3021470"/>
                <a:ext cx="1112675" cy="202305"/>
              </a:xfrm>
              <a:prstGeom prst="rect">
                <a:avLst/>
              </a:prstGeom>
            </p:spPr>
          </p:pic>
          <p:pic>
            <p:nvPicPr>
              <p:cNvPr id="61" name="Picture 60"/>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nvGrpSpPr>
            <p:cNvPr id="8" name="Group 7"/>
            <p:cNvGrpSpPr/>
            <p:nvPr/>
          </p:nvGrpSpPr>
          <p:grpSpPr>
            <a:xfrm>
              <a:off x="3249354" y="928568"/>
              <a:ext cx="2012152" cy="1380149"/>
              <a:chOff x="3249354" y="928568"/>
              <a:chExt cx="2012152" cy="1380149"/>
            </a:xfrm>
          </p:grpSpPr>
          <p:sp>
            <p:nvSpPr>
              <p:cNvPr id="21" name="Shape 541"/>
              <p:cNvSpPr txBox="1">
                <a:spLocks/>
              </p:cNvSpPr>
              <p:nvPr/>
            </p:nvSpPr>
            <p:spPr>
              <a:xfrm>
                <a:off x="3249354" y="928568"/>
                <a:ext cx="1924062" cy="572186"/>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2000" b="1" dirty="0" smtClean="0">
                    <a:solidFill>
                      <a:srgbClr val="000000"/>
                    </a:solidFill>
                  </a:rPr>
                  <a:t>New Reality</a:t>
                </a:r>
                <a:endParaRPr lang="en" sz="2000" b="1" dirty="0">
                  <a:solidFill>
                    <a:srgbClr val="000000"/>
                  </a:solidFill>
                </a:endParaRPr>
              </a:p>
            </p:txBody>
          </p:sp>
          <p:pic>
            <p:nvPicPr>
              <p:cNvPr id="31" name="Picture 30"/>
              <p:cNvPicPr>
                <a:picLocks noChangeAspect="1"/>
              </p:cNvPicPr>
              <p:nvPr/>
            </p:nvPicPr>
            <p:blipFill>
              <a:blip r:embed="rId12"/>
              <a:stretch>
                <a:fillRect/>
              </a:stretch>
            </p:blipFill>
            <p:spPr>
              <a:xfrm>
                <a:off x="3321280" y="1541441"/>
                <a:ext cx="823742" cy="767276"/>
              </a:xfrm>
              <a:prstGeom prst="rect">
                <a:avLst/>
              </a:prstGeom>
            </p:spPr>
          </p:pic>
          <p:grpSp>
            <p:nvGrpSpPr>
              <p:cNvPr id="62" name="Group 61"/>
              <p:cNvGrpSpPr/>
              <p:nvPr/>
            </p:nvGrpSpPr>
            <p:grpSpPr>
              <a:xfrm>
                <a:off x="4280584" y="1855106"/>
                <a:ext cx="980922" cy="291693"/>
                <a:chOff x="2419064" y="2859242"/>
                <a:chExt cx="1268078" cy="377083"/>
              </a:xfrm>
            </p:grpSpPr>
            <p:pic>
              <p:nvPicPr>
                <p:cNvPr id="63" name="Picture 62"/>
                <p:cNvPicPr>
                  <a:picLocks noChangeAspect="1"/>
                </p:cNvPicPr>
                <p:nvPr/>
              </p:nvPicPr>
              <p:blipFill>
                <a:blip r:embed="rId7"/>
                <a:stretch>
                  <a:fillRect/>
                </a:stretch>
              </p:blipFill>
              <p:spPr>
                <a:xfrm>
                  <a:off x="2574467" y="3021470"/>
                  <a:ext cx="1112675" cy="202305"/>
                </a:xfrm>
                <a:prstGeom prst="rect">
                  <a:avLst/>
                </a:prstGeom>
              </p:spPr>
            </p:pic>
            <p:pic>
              <p:nvPicPr>
                <p:cNvPr id="64" name="Picture 63"/>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grpSp>
          <p:nvGrpSpPr>
            <p:cNvPr id="65" name="Group 64"/>
            <p:cNvGrpSpPr/>
            <p:nvPr/>
          </p:nvGrpSpPr>
          <p:grpSpPr>
            <a:xfrm>
              <a:off x="4280584" y="2081689"/>
              <a:ext cx="980922" cy="291693"/>
              <a:chOff x="2419064" y="2859242"/>
              <a:chExt cx="1268078" cy="377083"/>
            </a:xfrm>
          </p:grpSpPr>
          <p:pic>
            <p:nvPicPr>
              <p:cNvPr id="66" name="Picture 65"/>
              <p:cNvPicPr>
                <a:picLocks noChangeAspect="1"/>
              </p:cNvPicPr>
              <p:nvPr/>
            </p:nvPicPr>
            <p:blipFill>
              <a:blip r:embed="rId7"/>
              <a:stretch>
                <a:fillRect/>
              </a:stretch>
            </p:blipFill>
            <p:spPr>
              <a:xfrm>
                <a:off x="2574467" y="3021470"/>
                <a:ext cx="1112675" cy="202305"/>
              </a:xfrm>
              <a:prstGeom prst="rect">
                <a:avLst/>
              </a:prstGeom>
            </p:spPr>
          </p:pic>
          <p:pic>
            <p:nvPicPr>
              <p:cNvPr id="67" name="Picture 66"/>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2419064" y="2859242"/>
                <a:ext cx="386061" cy="377083"/>
              </a:xfrm>
              <a:prstGeom prst="rect">
                <a:avLst/>
              </a:prstGeom>
            </p:spPr>
          </p:pic>
        </p:grpSp>
      </p:grpSp>
      <p:sp>
        <p:nvSpPr>
          <p:cNvPr id="13" name="Rectangle 12"/>
          <p:cNvSpPr/>
          <p:nvPr/>
        </p:nvSpPr>
        <p:spPr>
          <a:xfrm>
            <a:off x="2286000" y="1694587"/>
            <a:ext cx="4572000" cy="369332"/>
          </a:xfrm>
          <a:prstGeom prst="rect">
            <a:avLst/>
          </a:prstGeom>
        </p:spPr>
        <p:txBody>
          <a:bodyPr>
            <a:spAutoFit/>
          </a:bodyPr>
          <a:lstStyle/>
          <a:p>
            <a:endParaRPr lang="en-US" dirty="0"/>
          </a:p>
        </p:txBody>
      </p:sp>
    </p:spTree>
    <p:extLst>
      <p:ext uri="{BB962C8B-B14F-4D97-AF65-F5344CB8AC3E}">
        <p14:creationId xmlns:p14="http://schemas.microsoft.com/office/powerpoint/2010/main" val="10356391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3096" y="498171"/>
            <a:ext cx="4926407" cy="4154983"/>
          </a:xfrm>
          <a:prstGeom prst="rect">
            <a:avLst/>
          </a:prstGeom>
        </p:spPr>
        <p:txBody>
          <a:bodyPr wrap="square">
            <a:spAutoFit/>
          </a:bodyPr>
          <a:lstStyle/>
          <a:p>
            <a:pPr algn="ctr"/>
            <a:r>
              <a:rPr lang="en-US" sz="2800" dirty="0" smtClean="0">
                <a:solidFill>
                  <a:prstClr val="white"/>
                </a:solidFill>
                <a:latin typeface="Arial"/>
                <a:cs typeface="Arial"/>
              </a:rPr>
              <a:t>“</a:t>
            </a:r>
            <a:r>
              <a:rPr lang="en-US" sz="2400" dirty="0" smtClean="0">
                <a:solidFill>
                  <a:prstClr val="white"/>
                </a:solidFill>
                <a:latin typeface="Arial"/>
                <a:cs typeface="Arial"/>
              </a:rPr>
              <a:t>High performing organizations</a:t>
            </a:r>
            <a:r>
              <a:rPr lang="en-US" sz="2800" dirty="0" smtClean="0">
                <a:solidFill>
                  <a:prstClr val="white"/>
                </a:solidFill>
                <a:latin typeface="Arial"/>
                <a:cs typeface="Arial"/>
              </a:rPr>
              <a:t> </a:t>
            </a:r>
            <a:r>
              <a:rPr lang="en-US" sz="3200" b="1" dirty="0" smtClean="0">
                <a:solidFill>
                  <a:srgbClr val="55C3B0"/>
                </a:solidFill>
                <a:latin typeface="Arial"/>
                <a:cs typeface="Arial"/>
              </a:rPr>
              <a:t>do not trade off agility for safety. </a:t>
            </a:r>
          </a:p>
          <a:p>
            <a:pPr algn="ctr"/>
            <a:endParaRPr lang="en-US" sz="2800" dirty="0" smtClean="0">
              <a:solidFill>
                <a:prstClr val="white"/>
              </a:solidFill>
              <a:latin typeface="Arial"/>
              <a:cs typeface="Arial"/>
            </a:endParaRPr>
          </a:p>
          <a:p>
            <a:pPr algn="ctr"/>
            <a:r>
              <a:rPr lang="en-US" sz="2400" dirty="0" smtClean="0">
                <a:solidFill>
                  <a:prstClr val="white"/>
                </a:solidFill>
                <a:latin typeface="Arial"/>
                <a:cs typeface="Arial"/>
              </a:rPr>
              <a:t>In fact, high performance is characterized by consistent </a:t>
            </a:r>
            <a:r>
              <a:rPr lang="en-US" sz="3200" b="1" dirty="0">
                <a:solidFill>
                  <a:srgbClr val="55C3B0"/>
                </a:solidFill>
                <a:latin typeface="Arial"/>
                <a:cs typeface="Arial"/>
              </a:rPr>
              <a:t>improvements in levels of both agility and safety.”</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3357376" cy="5143500"/>
          </a:xfrm>
          <a:prstGeom prst="rect">
            <a:avLst/>
          </a:prstGeom>
        </p:spPr>
      </p:pic>
    </p:spTree>
    <p:extLst>
      <p:ext uri="{BB962C8B-B14F-4D97-AF65-F5344CB8AC3E}">
        <p14:creationId xmlns:p14="http://schemas.microsoft.com/office/powerpoint/2010/main" val="398435850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4.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5.xml><?xml version="1.0" encoding="utf-8"?>
<a:theme xmlns:a="http://schemas.openxmlformats.org/drawingml/2006/main" name="2_Pivotal Main">
  <a:themeElements>
    <a:clrScheme name="Pivotal">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2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72669</TotalTime>
  <Words>4716</Words>
  <Application>Microsoft Macintosh PowerPoint</Application>
  <PresentationFormat>On-screen Show (16:9)</PresentationFormat>
  <Paragraphs>698</Paragraphs>
  <Slides>40</Slides>
  <Notes>38</Notes>
  <HiddenSlides>4</HiddenSlides>
  <MMClips>0</MMClips>
  <ScaleCrop>false</ScaleCrop>
  <HeadingPairs>
    <vt:vector size="4" baseType="variant">
      <vt:variant>
        <vt:lpstr>Theme</vt:lpstr>
      </vt:variant>
      <vt:variant>
        <vt:i4>6</vt:i4>
      </vt:variant>
      <vt:variant>
        <vt:lpstr>Slide Titles</vt:lpstr>
      </vt:variant>
      <vt:variant>
        <vt:i4>40</vt:i4>
      </vt:variant>
    </vt:vector>
  </HeadingPairs>
  <TitlesOfParts>
    <vt:vector size="46" baseType="lpstr">
      <vt:lpstr>Pivotal Main</vt:lpstr>
      <vt:lpstr>1_Pivotal Main</vt:lpstr>
      <vt:lpstr>Office Theme</vt:lpstr>
      <vt:lpstr>1_Office Theme</vt:lpstr>
      <vt:lpstr>2_Pivotal Main</vt:lpstr>
      <vt:lpstr>2_Office Theme</vt:lpstr>
      <vt:lpstr>PowerPoint Presentation</vt:lpstr>
      <vt:lpstr>PowerPoint Presentation</vt:lpstr>
      <vt:lpstr>PowerPoint Presentation</vt:lpstr>
      <vt:lpstr>PowerPoint Presentation</vt:lpstr>
      <vt:lpstr>PowerPoint Presentation</vt:lpstr>
      <vt:lpstr>Changing Model for Application Delivery</vt:lpstr>
      <vt:lpstr>Rise of the Cloud Natives</vt:lpstr>
      <vt:lpstr>Typical Platform Evolution</vt:lpstr>
      <vt:lpstr>PowerPoint Presentation</vt:lpstr>
      <vt:lpstr>PowerPoint Presentation</vt:lpstr>
      <vt:lpstr>PowerPoint Presentation</vt:lpstr>
      <vt:lpstr>PowerPoint Presentation</vt:lpstr>
      <vt:lpstr>Developer Self Service Provisioning</vt:lpstr>
      <vt:lpstr>Complete Microservices Framework</vt:lpstr>
      <vt:lpstr>Services prepackaged for simple consumption</vt:lpstr>
      <vt:lpstr>PowerPoint Presentation</vt:lpstr>
      <vt:lpstr>Comprehensive application lifecycle management </vt:lpstr>
      <vt:lpstr>Accelerating the velocity of each iteration</vt:lpstr>
      <vt:lpstr>Everything to Deploy and Manage the App</vt:lpstr>
      <vt:lpstr>PowerPoint Presentation</vt:lpstr>
      <vt:lpstr>PowerPoint Presentation</vt:lpstr>
      <vt:lpstr>Comprehensive Visibility &amp; Administration</vt:lpstr>
      <vt:lpstr>4 Levels of High Availability</vt:lpstr>
      <vt:lpstr>PowerPoint Presentation</vt:lpstr>
      <vt:lpstr>Container Scheduler Handles Workloads</vt:lpstr>
      <vt:lpstr>Container Scheduler Handles Workloads</vt:lpstr>
      <vt:lpstr>Container Scheduler Handles Workloads</vt:lpstr>
      <vt:lpstr>Each Layer Upgradable with No Downtime</vt:lpstr>
      <vt:lpstr>PowerPoint Presentation</vt:lpstr>
      <vt:lpstr>PowerPoint Presentation</vt:lpstr>
      <vt:lpstr>Write App Once, Deploy Anywhere</vt:lpstr>
      <vt:lpstr>Faster Time to Market at Less Cost</vt:lpstr>
      <vt:lpstr>PowerPoint Presentation</vt:lpstr>
      <vt:lpstr>Worldwide, Cross-Vertical Customer Adoption</vt:lpstr>
      <vt:lpstr>PowerPoint Presentation</vt:lpstr>
      <vt:lpstr>DIY Cloud Native Platform Reference Architecture </vt:lpstr>
      <vt:lpstr>Same Reference Arch with Cloud Foundry</vt:lpstr>
      <vt:lpstr>Cloud Foundry Foundation</vt:lpstr>
      <vt:lpstr>Customer Value</vt:lpstr>
      <vt:lpstr>Customer Value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Stephen Womack</cp:lastModifiedBy>
  <cp:revision>1867</cp:revision>
  <cp:lastPrinted>2015-08-14T15:58:30Z</cp:lastPrinted>
  <dcterms:created xsi:type="dcterms:W3CDTF">2015-05-27T14:59:12Z</dcterms:created>
  <dcterms:modified xsi:type="dcterms:W3CDTF">2017-03-15T23:54:37Z</dcterms:modified>
</cp:coreProperties>
</file>